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90" r:id="rId2"/>
    <p:sldId id="299" r:id="rId3"/>
    <p:sldId id="326" r:id="rId4"/>
    <p:sldId id="325" r:id="rId5"/>
    <p:sldId id="317" r:id="rId6"/>
    <p:sldId id="266" r:id="rId7"/>
    <p:sldId id="319" r:id="rId8"/>
    <p:sldId id="304" r:id="rId9"/>
    <p:sldId id="305" r:id="rId10"/>
    <p:sldId id="323" r:id="rId11"/>
    <p:sldId id="306" r:id="rId12"/>
    <p:sldId id="307" r:id="rId13"/>
    <p:sldId id="324" r:id="rId14"/>
    <p:sldId id="309" r:id="rId15"/>
    <p:sldId id="310" r:id="rId16"/>
    <p:sldId id="312" r:id="rId17"/>
    <p:sldId id="311" r:id="rId18"/>
    <p:sldId id="329" r:id="rId19"/>
    <p:sldId id="314" r:id="rId20"/>
    <p:sldId id="321" r:id="rId21"/>
    <p:sldId id="322" r:id="rId22"/>
    <p:sldId id="330" r:id="rId23"/>
    <p:sldId id="315" r:id="rId24"/>
    <p:sldId id="320" r:id="rId25"/>
    <p:sldId id="316" r:id="rId26"/>
    <p:sldId id="327" r:id="rId27"/>
    <p:sldId id="260" r:id="rId28"/>
    <p:sldId id="274" r:id="rId29"/>
    <p:sldId id="331" r:id="rId30"/>
    <p:sldId id="332" r:id="rId31"/>
    <p:sldId id="333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EFF8282-5AFE-486E-B2D7-9B997749A0C6}">
          <p14:sldIdLst>
            <p14:sldId id="290"/>
            <p14:sldId id="299"/>
            <p14:sldId id="326"/>
            <p14:sldId id="325"/>
            <p14:sldId id="317"/>
            <p14:sldId id="266"/>
            <p14:sldId id="319"/>
            <p14:sldId id="304"/>
            <p14:sldId id="305"/>
            <p14:sldId id="323"/>
            <p14:sldId id="306"/>
            <p14:sldId id="307"/>
            <p14:sldId id="324"/>
            <p14:sldId id="309"/>
            <p14:sldId id="310"/>
            <p14:sldId id="312"/>
            <p14:sldId id="311"/>
            <p14:sldId id="329"/>
            <p14:sldId id="314"/>
            <p14:sldId id="321"/>
            <p14:sldId id="322"/>
            <p14:sldId id="330"/>
            <p14:sldId id="315"/>
            <p14:sldId id="320"/>
            <p14:sldId id="316"/>
            <p14:sldId id="327"/>
            <p14:sldId id="260"/>
            <p14:sldId id="274"/>
            <p14:sldId id="331"/>
            <p14:sldId id="332"/>
            <p14:sldId id="33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nshuo128@126.com" initials="w" lastIdx="2" clrIdx="0">
    <p:extLst>
      <p:ext uri="{19B8F6BF-5375-455C-9EA6-DF929625EA0E}">
        <p15:presenceInfo xmlns:p15="http://schemas.microsoft.com/office/powerpoint/2012/main" userId="342f1e38fb654f5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766" autoAdjust="0"/>
  </p:normalViewPr>
  <p:slideViewPr>
    <p:cSldViewPr snapToGrid="0">
      <p:cViewPr varScale="1">
        <p:scale>
          <a:sx n="91" d="100"/>
          <a:sy n="91" d="100"/>
        </p:scale>
        <p:origin x="13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BD088A-C922-4E44-8576-8F00A10144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551B17-9C96-4D21-AAFE-2FEACC677C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FE3131-0481-4F69-A2D7-6022B99C31C6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DC16AD-049B-408B-8CD5-1A90102856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1826D5-F58F-4FC1-A447-C09FAD15F8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378C4-6331-44D2-936F-CB572FDF3A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3983389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2B559-3C3D-42A5-9B90-3457774B32A1}" type="datetimeFigureOut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E786F-4672-484A-9B78-D3218F9A7A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906087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1213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4018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301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0139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822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3374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6843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48845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5758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0954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46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5418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2032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5683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2775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3334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0139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964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282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8536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244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20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885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498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601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505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17FA6-196A-439E-8B1C-87D3D9E69C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8F0B7-D494-4028-B053-0862605DE7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873FE-9621-4007-8278-8A44A8CA3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6E07-547B-4C39-9760-19ADE1C64316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AD990-F13C-4DC9-810A-DCBCB26D3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56622-B227-43BC-AABA-80BF6395B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46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21DE2-7312-48A5-85EC-4F6AACA9C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BE0D67-71BE-4206-A164-CAC31A3167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B5AA5-D33F-4808-8F49-42748266C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090AC-E215-431B-827A-8B7A33A21490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1F39F-B1E7-4853-A4BA-895862D41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AF028-FA35-457A-B9FF-5339D23A0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442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AA89B2-3C52-4020-ABC1-CBD2BD805C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72D24-1828-447F-9AD4-3A54B03514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0A09F-347B-43C8-92B6-F37DBB91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D29A0-38BB-4880-A789-0D3E4D24A351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53DAA-8620-4F4D-9969-1B621617C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79E04-4FB0-4A2F-A08F-08B4F7A5A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783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BFEB9-2E7C-49F6-A497-2720D202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3099-5698-48B5-AD95-6CD97EA4A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AC072-CDE0-4D6F-AB9E-EAAAB2956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D2FA2-B4E8-4F90-B80B-A3ACCF9CB2F3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FE337-A8A7-4F6D-BFDA-9ED917D0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B9A3E-786C-40AE-85D4-00B19D2C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844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CE49B-CC09-41C5-81B5-C7F5A03CF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B43D1-5BB5-4B64-AB17-AEDBEF87C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5270A-D8C3-4DD1-9560-F655423EE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B3CF-9983-4567-9CB6-33DE2C01ACE2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9D1A3-D084-4182-B394-53A62CA6E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902FF-A1D3-49F8-9F3B-5F9D034FF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986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4B5AE-4CDA-4681-9334-6EDA712EC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B0670-74A6-4140-9AB0-A4F41F804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9B0CF4-CB9F-4A32-A1EE-F2099D127A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544C8-6320-4D1E-AF3F-82019B4B7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B5F5C-9407-4556-83D8-48AAA0CC3E03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0C994-4084-4FD0-B394-1FCF31182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75CB6-B46D-41D8-ADC1-9D33C9DFA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7266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3224B-6096-4603-A72B-3F3F0A419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ED2A6-1724-4F1C-BE66-0E1D0978C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17A76A-316E-424A-8832-00E71676B1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74924B-A503-4B35-B57E-5E10E7A129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4EA680-9CE1-47F3-BE5C-4B4095D716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8263CD-6DB4-40AB-9CBE-A31126225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DE1D6-FE66-442B-BA49-716D267B5A87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460F94-36DD-4CF0-AFED-19CFC39CD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D8E49A-7EA1-4194-BA69-557E3F189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282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76DE9-D66E-4F10-B686-BDDB3031C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D8C792-FB47-4DE2-8316-EA187B6A2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C32E5-1AD2-4C87-9D04-10C92E4CFF46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BCD185-1F62-48B4-B8A3-25466EEFA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612C41-03DB-4BD8-937D-8657B685E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832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36DCFA-E419-4E00-9549-1B7AC9ACF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0BCE0-01C9-4B67-BDAF-4CD1437BE24C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704947-F2DB-4BD5-B9F1-09C5F3F3A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A5039-301B-4141-A8B8-150866D2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572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03EC-6AE9-4E98-980E-DA702F0E1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32E80-A3E0-461B-8B02-94BCA0D50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FB42E-1F2B-4883-98F4-209FE3B4F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B3D204-2FD9-44C6-BCC7-D6402DF37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8E56-3707-40C6-A90A-6FA8DFAA33AE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04329-0D9E-4199-ADBB-5327BA375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F984D-A1F9-4CAB-982D-9B534C2B2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685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BBFC1-8DC2-4470-9D95-6B6A35B26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77A53-57D6-4DD1-AF9A-AEE6AB57D6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4A066B-8D2C-474F-A727-BA9A5A442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169F4-21B2-4E45-A341-4BA898E7A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0D8C-61A7-41A4-BBFC-CE69202CA12D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BC883-94E8-4174-BA64-B4621711E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1AC938-772B-484D-9A0E-12110B906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38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33BB6F-D537-4627-B69A-023C873E6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57767-2C3C-4E94-895D-A65A7FDEC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B99A8-73D9-4BB8-ABE6-7449C74847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FC5FF-3724-4762-8E66-B7065F2DAAAB}" type="datetime1">
              <a:rPr lang="zh-CN" altLang="en-US" smtClean="0"/>
              <a:t>2021/4/18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098AD-3405-4C83-92CC-A890AB556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C41CD-DD27-47F0-A090-29E3F1A7F3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BB80C-CE16-487A-B3C7-72D0876C6E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16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mic.e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0.png"/><Relationship Id="rId4" Type="http://schemas.openxmlformats.org/officeDocument/2006/relationships/image" Target="../media/image12.png"/><Relationship Id="rId9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1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0.png"/><Relationship Id="rId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12.png"/><Relationship Id="rId9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taebum/AttentionedDeepPaint/blob/master/poster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7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1BFDB-74A7-47EA-9626-DC5CC7C195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Automatic Flat Coloring</a:t>
            </a:r>
            <a:endParaRPr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623F8-A46F-4DF6-8E86-A52D29C28D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sz="2000" dirty="0" err="1"/>
              <a:t>Shuo</a:t>
            </a:r>
            <a:r>
              <a:rPr lang="en-US" altLang="zh-CN" sz="2000" dirty="0"/>
              <a:t> Wen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27192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5A605-80E0-4786-9F34-5ABE4C4A6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Idea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C9D5F-05F2-44AD-832F-9701954F3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Force the network to use the colors from the reference image!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                             </a:t>
            </a:r>
          </a:p>
          <a:p>
            <a:pPr marL="0" indent="0">
              <a:buNone/>
            </a:pPr>
            <a:r>
              <a:rPr lang="en-US" altLang="zh-CN" dirty="0"/>
              <a:t>                     Mixing colors</a:t>
            </a:r>
          </a:p>
          <a:p>
            <a:pPr marL="0" indent="0">
              <a:buNone/>
            </a:pPr>
            <a:endParaRPr lang="en-US" altLang="zh-C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20A8690-8549-43F4-AD78-7D55964B00E1}"/>
              </a:ext>
            </a:extLst>
          </p:cNvPr>
          <p:cNvCxnSpPr>
            <a:cxnSpLocks/>
          </p:cNvCxnSpPr>
          <p:nvPr/>
        </p:nvCxnSpPr>
        <p:spPr>
          <a:xfrm>
            <a:off x="1702675" y="3573519"/>
            <a:ext cx="11246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6A7138-1BC6-495A-884A-C5F39BBC0DBE}"/>
              </a:ext>
            </a:extLst>
          </p:cNvPr>
          <p:cNvCxnSpPr/>
          <p:nvPr/>
        </p:nvCxnSpPr>
        <p:spPr>
          <a:xfrm flipV="1">
            <a:off x="1692166" y="2375337"/>
            <a:ext cx="0" cy="11981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1608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75825B7-1344-4FB3-9503-D38210EA5A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79" y="743901"/>
            <a:ext cx="10992041" cy="59197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3DFD8F-07AE-47B8-8B3D-FDA6CB6FB0DA}"/>
              </a:ext>
            </a:extLst>
          </p:cNvPr>
          <p:cNvSpPr txBox="1"/>
          <p:nvPr/>
        </p:nvSpPr>
        <p:spPr>
          <a:xfrm>
            <a:off x="599979" y="363297"/>
            <a:ext cx="3205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Color mixing model</a:t>
            </a:r>
            <a:endParaRPr lang="zh-CN" alt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2D1405-94A5-4A13-ABA6-1BB36A563F77}"/>
              </a:ext>
            </a:extLst>
          </p:cNvPr>
          <p:cNvSpPr txBox="1"/>
          <p:nvPr/>
        </p:nvSpPr>
        <p:spPr>
          <a:xfrm>
            <a:off x="2585544" y="1362431"/>
            <a:ext cx="320565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en-US" altLang="zh-CN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Get the 16 colors from the reference.</a:t>
            </a:r>
          </a:p>
          <a:p>
            <a:pPr marL="228600" indent="-228600">
              <a:buFont typeface="+mj-ea"/>
              <a:buAutoNum type="circleNumDbPlain"/>
            </a:pP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</a:rPr>
              <a:t>A</a:t>
            </a:r>
            <a:r>
              <a:rPr lang="en-US" altLang="zh-CN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dd black and white into palette for brightness.</a:t>
            </a:r>
          </a:p>
          <a:p>
            <a:pPr marL="228600" indent="-228600">
              <a:buFont typeface="+mj-ea"/>
              <a:buAutoNum type="circleNumDbPlain"/>
            </a:pPr>
            <a:endParaRPr lang="en-US" altLang="zh-CN" sz="1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+mj-ea"/>
              <a:buAutoNum type="circleNumDbPlain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007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E112C46-35A4-4CE1-8494-D50988D7EADF}"/>
              </a:ext>
            </a:extLst>
          </p:cNvPr>
          <p:cNvGrpSpPr/>
          <p:nvPr/>
        </p:nvGrpSpPr>
        <p:grpSpPr>
          <a:xfrm>
            <a:off x="785829" y="5612522"/>
            <a:ext cx="8053374" cy="1218941"/>
            <a:chOff x="785829" y="5528442"/>
            <a:chExt cx="8053374" cy="121894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2B5ADC-5638-49B2-B784-66AA00141F60}"/>
                </a:ext>
              </a:extLst>
            </p:cNvPr>
            <p:cNvSpPr txBox="1"/>
            <p:nvPr/>
          </p:nvSpPr>
          <p:spPr>
            <a:xfrm>
              <a:off x="785829" y="5528442"/>
              <a:ext cx="8053374" cy="881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800" b="0" i="0" u="none" strike="noStrike" baseline="0" dirty="0"/>
                <a:t>Most of the results are grey level images!</a:t>
              </a:r>
              <a:endParaRPr lang="en-US" altLang="zh-CN" dirty="0"/>
            </a:p>
            <a:p>
              <a:pPr algn="l">
                <a:lnSpc>
                  <a:spcPct val="150000"/>
                </a:lnSpc>
              </a:pPr>
              <a:r>
                <a:rPr lang="en-US" altLang="zh-CN" sz="1800" b="0" i="0" u="none" strike="noStrike" baseline="0" dirty="0"/>
                <a:t>(Most of the weights are concentrated on black and white in the palette.)</a:t>
              </a:r>
              <a:endParaRPr lang="zh-CN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A8163CE-194A-40FA-BE9A-848EE123D52C}"/>
                </a:ext>
              </a:extLst>
            </p:cNvPr>
            <p:cNvSpPr txBox="1"/>
            <p:nvPr/>
          </p:nvSpPr>
          <p:spPr>
            <a:xfrm>
              <a:off x="4960883" y="6378051"/>
              <a:ext cx="19339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</a:rPr>
                <a:t>(reliable colors)</a:t>
              </a:r>
              <a:endParaRPr lang="zh-CN" altLang="en-US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9F5D184-5FE7-4EB9-81D7-8D7D2803B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20" y="964845"/>
            <a:ext cx="10431160" cy="4669941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DBEAE1D-A27B-4299-A429-DF9035B47C9C}"/>
              </a:ext>
            </a:extLst>
          </p:cNvPr>
          <p:cNvCxnSpPr/>
          <p:nvPr/>
        </p:nvCxnSpPr>
        <p:spPr>
          <a:xfrm>
            <a:off x="4960883" y="6472641"/>
            <a:ext cx="16185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3667425-CC8E-434E-9F07-6AC9C369E47E}"/>
              </a:ext>
            </a:extLst>
          </p:cNvPr>
          <p:cNvSpPr txBox="1"/>
          <p:nvPr/>
        </p:nvSpPr>
        <p:spPr>
          <a:xfrm>
            <a:off x="599979" y="363297"/>
            <a:ext cx="4360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Result of Color mixing model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86062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5A605-80E0-4786-9F34-5ABE4C4A6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Idea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C9D5F-05F2-44AD-832F-9701954F3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G</a:t>
            </a:r>
            <a:r>
              <a:rPr lang="en-US" altLang="zh-CN" b="0" i="0" u="none" strike="noStrike" baseline="0" dirty="0"/>
              <a:t>et more reliable colors</a:t>
            </a:r>
            <a:r>
              <a:rPr lang="en-US" altLang="zh-CN" dirty="0"/>
              <a:t>!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                             </a:t>
            </a:r>
          </a:p>
          <a:p>
            <a:pPr marL="0" indent="0">
              <a:buNone/>
            </a:pPr>
            <a:r>
              <a:rPr lang="en-US" altLang="zh-CN" dirty="0"/>
              <a:t>                     </a:t>
            </a:r>
            <a:r>
              <a:rPr lang="en-US" altLang="zh-CN" i="0" u="none" strike="noStrike" baseline="0" dirty="0"/>
              <a:t>Global Color Palette</a:t>
            </a:r>
            <a:endParaRPr lang="en-US" altLang="zh-C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20A8690-8549-43F4-AD78-7D55964B00E1}"/>
              </a:ext>
            </a:extLst>
          </p:cNvPr>
          <p:cNvCxnSpPr>
            <a:cxnSpLocks/>
          </p:cNvCxnSpPr>
          <p:nvPr/>
        </p:nvCxnSpPr>
        <p:spPr>
          <a:xfrm>
            <a:off x="1702675" y="3573519"/>
            <a:ext cx="11246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6A7138-1BC6-495A-884A-C5F39BBC0DBE}"/>
              </a:ext>
            </a:extLst>
          </p:cNvPr>
          <p:cNvCxnSpPr/>
          <p:nvPr/>
        </p:nvCxnSpPr>
        <p:spPr>
          <a:xfrm flipV="1">
            <a:off x="1692166" y="2375337"/>
            <a:ext cx="0" cy="11981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07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ECD75773-B63B-47C1-95B9-05E761906C4D}"/>
              </a:ext>
            </a:extLst>
          </p:cNvPr>
          <p:cNvGrpSpPr/>
          <p:nvPr/>
        </p:nvGrpSpPr>
        <p:grpSpPr>
          <a:xfrm>
            <a:off x="816891" y="978581"/>
            <a:ext cx="11504149" cy="5657578"/>
            <a:chOff x="491070" y="778886"/>
            <a:chExt cx="11504149" cy="565757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69EC85A-54C3-4FE2-ACF1-C6D4AA3A2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070" y="778886"/>
              <a:ext cx="11504149" cy="5657578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B2FB95-E2D6-4665-A32C-DC354B99E500}"/>
                </a:ext>
              </a:extLst>
            </p:cNvPr>
            <p:cNvSpPr/>
            <p:nvPr/>
          </p:nvSpPr>
          <p:spPr>
            <a:xfrm>
              <a:off x="6957848" y="789396"/>
              <a:ext cx="1108800" cy="2005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5BC20A2-B70C-4CD4-9B00-15EBC40AB351}"/>
                </a:ext>
              </a:extLst>
            </p:cNvPr>
            <p:cNvSpPr/>
            <p:nvPr/>
          </p:nvSpPr>
          <p:spPr>
            <a:xfrm>
              <a:off x="6684579" y="3429000"/>
              <a:ext cx="1723697" cy="26396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C4234A6-2E60-4E49-92A4-3A4958304C62}"/>
                </a:ext>
              </a:extLst>
            </p:cNvPr>
            <p:cNvGrpSpPr/>
            <p:nvPr/>
          </p:nvGrpSpPr>
          <p:grpSpPr>
            <a:xfrm>
              <a:off x="6957848" y="3601099"/>
              <a:ext cx="1108800" cy="2295406"/>
              <a:chOff x="11591761" y="1761586"/>
              <a:chExt cx="1905288" cy="3898217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63021F6-E155-4BF1-8735-C1F5BDA1256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702" t="29373" r="50000" b="6066"/>
              <a:stretch/>
            </p:blipFill>
            <p:spPr>
              <a:xfrm>
                <a:off x="11591761" y="1761586"/>
                <a:ext cx="980378" cy="3857296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7F9878E7-5648-4ABC-B4E5-AB57BF7045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273" t="29814" r="33899" b="5449"/>
              <a:stretch/>
            </p:blipFill>
            <p:spPr>
              <a:xfrm>
                <a:off x="12572139" y="1791996"/>
                <a:ext cx="924910" cy="3867807"/>
              </a:xfrm>
              <a:prstGeom prst="rect">
                <a:avLst/>
              </a:prstGeom>
            </p:spPr>
          </p:pic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38BB567-2DEA-465A-BC2D-124C15F9E660}"/>
              </a:ext>
            </a:extLst>
          </p:cNvPr>
          <p:cNvSpPr txBox="1"/>
          <p:nvPr/>
        </p:nvSpPr>
        <p:spPr>
          <a:xfrm>
            <a:off x="599979" y="363297"/>
            <a:ext cx="4308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0" u="none" strike="noStrike" baseline="0" dirty="0"/>
              <a:t>Global Color Palette Model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59520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5396F0A-F416-4DE0-BE33-65D618756E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64" y="824962"/>
            <a:ext cx="11815072" cy="59745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559309-6A38-4924-BE9B-70B52643F67D}"/>
              </a:ext>
            </a:extLst>
          </p:cNvPr>
          <p:cNvSpPr txBox="1"/>
          <p:nvPr/>
        </p:nvSpPr>
        <p:spPr>
          <a:xfrm>
            <a:off x="368752" y="216152"/>
            <a:ext cx="5327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0" u="none" strike="noStrike" baseline="0" dirty="0"/>
              <a:t>Result of Global Color Palette Model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77118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B15161-DB3B-4E16-9826-2FFC286D10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748" y="970716"/>
            <a:ext cx="10220503" cy="55772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D90164-1202-425B-84DC-4EE061603702}"/>
              </a:ext>
            </a:extLst>
          </p:cNvPr>
          <p:cNvSpPr txBox="1"/>
          <p:nvPr/>
        </p:nvSpPr>
        <p:spPr>
          <a:xfrm>
            <a:off x="599979" y="363297"/>
            <a:ext cx="573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0" u="none" strike="noStrike" baseline="0" dirty="0"/>
              <a:t>Color transfer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36532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5418429-0330-4001-BFD1-018D10E0B478}"/>
              </a:ext>
            </a:extLst>
          </p:cNvPr>
          <p:cNvSpPr/>
          <p:nvPr/>
        </p:nvSpPr>
        <p:spPr>
          <a:xfrm>
            <a:off x="204395" y="1043492"/>
            <a:ext cx="11682805" cy="439987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59020C-3C30-4CC0-803F-C777B9050224}"/>
              </a:ext>
            </a:extLst>
          </p:cNvPr>
          <p:cNvSpPr txBox="1"/>
          <p:nvPr/>
        </p:nvSpPr>
        <p:spPr>
          <a:xfrm>
            <a:off x="599979" y="363297"/>
            <a:ext cx="573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0" u="none" strike="noStrike" baseline="0" dirty="0"/>
              <a:t>A more complicated dataset - Snoopy</a:t>
            </a:r>
            <a:endParaRPr lang="zh-CN" altLang="en-US" sz="24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7239C4-1F12-4691-9AB2-BA87B9214F21}"/>
              </a:ext>
            </a:extLst>
          </p:cNvPr>
          <p:cNvGrpSpPr/>
          <p:nvPr/>
        </p:nvGrpSpPr>
        <p:grpSpPr>
          <a:xfrm>
            <a:off x="449170" y="1244083"/>
            <a:ext cx="11214477" cy="3960565"/>
            <a:chOff x="275618" y="1190295"/>
            <a:chExt cx="11214477" cy="396056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681B314-DAB7-4A87-BCD4-686E68277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618" y="1190296"/>
              <a:ext cx="3631326" cy="181566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BC0B0C0-FD37-4081-9851-86EDBF3DF9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7194" y="1190296"/>
              <a:ext cx="3631326" cy="181566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D1B94C5-8CF5-47AB-B001-858908B08D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7194" y="3335196"/>
              <a:ext cx="3631326" cy="181566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84B7EE7-4A64-41E7-BAF4-210908F8A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8770" y="1190295"/>
              <a:ext cx="3631325" cy="1815663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06C8D1E-AADC-44B2-BD51-175EFC3D9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618" y="3335197"/>
              <a:ext cx="3631326" cy="1815663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776FFEF-183C-416A-9386-B87D226B09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8770" y="3335196"/>
              <a:ext cx="3631325" cy="1815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0549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8D251CD-DBFB-45E9-8D68-677A2AD8C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29" y="718663"/>
            <a:ext cx="11206942" cy="58236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803B6E-A0EF-4FE5-9CE9-471CA00CFF64}"/>
              </a:ext>
            </a:extLst>
          </p:cNvPr>
          <p:cNvSpPr txBox="1"/>
          <p:nvPr/>
        </p:nvSpPr>
        <p:spPr>
          <a:xfrm>
            <a:off x="368752" y="216152"/>
            <a:ext cx="7860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0" u="none" strike="noStrike" baseline="0" dirty="0"/>
              <a:t>Result of Global Color Palette Model on Snoopy dataset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9043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05B5AF-9AC3-474D-AB10-87CBA8BD85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702" y="266418"/>
            <a:ext cx="8504595" cy="632516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12F2FE-80AC-451D-9A2F-E171350257ED}"/>
              </a:ext>
            </a:extLst>
          </p:cNvPr>
          <p:cNvSpPr txBox="1"/>
          <p:nvPr/>
        </p:nvSpPr>
        <p:spPr>
          <a:xfrm>
            <a:off x="105103" y="266418"/>
            <a:ext cx="573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0" u="none" strike="noStrike" baseline="0" dirty="0"/>
              <a:t>Final result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15873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ooter Placeholder 3">
            <a:extLst>
              <a:ext uri="{FF2B5EF4-FFF2-40B4-BE49-F238E27FC236}">
                <a16:creationId xmlns:a16="http://schemas.microsoft.com/office/drawing/2014/main" id="{68BFB1E4-093F-4BB5-8032-27CBE3709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739882" y="6406274"/>
            <a:ext cx="4114800" cy="365125"/>
          </a:xfrm>
        </p:spPr>
        <p:txBody>
          <a:bodyPr/>
          <a:lstStyle/>
          <a:p>
            <a:r>
              <a:rPr lang="en-US" altLang="zh-CN" dirty="0"/>
              <a:t>1</a:t>
            </a:r>
            <a:r>
              <a:rPr lang="en-US" altLang="zh-CN" sz="1200" dirty="0"/>
              <a:t>: </a:t>
            </a:r>
            <a:r>
              <a:rPr lang="en-US" altLang="zh-CN" sz="1200" dirty="0">
                <a:hlinkClick r:id="rId3"/>
              </a:rPr>
              <a:t>https://gmic.eu/</a:t>
            </a:r>
            <a:endParaRPr lang="en-US" altLang="zh-CN" sz="1200" dirty="0"/>
          </a:p>
          <a:p>
            <a:endParaRPr lang="zh-CN" alt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ABFB5CF-03CF-4397-821C-FF2F4B72B1D9}"/>
              </a:ext>
            </a:extLst>
          </p:cNvPr>
          <p:cNvGrpSpPr/>
          <p:nvPr/>
        </p:nvGrpSpPr>
        <p:grpSpPr>
          <a:xfrm>
            <a:off x="467046" y="1081843"/>
            <a:ext cx="11851026" cy="4694313"/>
            <a:chOff x="467046" y="834358"/>
            <a:chExt cx="11851026" cy="4694313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0F91759-0B6C-4FF6-BF3C-C00573233609}"/>
                </a:ext>
              </a:extLst>
            </p:cNvPr>
            <p:cNvGrpSpPr/>
            <p:nvPr/>
          </p:nvGrpSpPr>
          <p:grpSpPr>
            <a:xfrm>
              <a:off x="467046" y="834358"/>
              <a:ext cx="10515600" cy="2796467"/>
              <a:chOff x="603681" y="2030766"/>
              <a:chExt cx="10515600" cy="2796467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6722581F-FA3E-4F4D-AC97-8530F6346918}"/>
                  </a:ext>
                </a:extLst>
              </p:cNvPr>
              <p:cNvSpPr/>
              <p:nvPr/>
            </p:nvSpPr>
            <p:spPr>
              <a:xfrm>
                <a:off x="603681" y="2030766"/>
                <a:ext cx="10515600" cy="2796467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tint val="66000"/>
                      <a:satMod val="160000"/>
                    </a:schemeClr>
                  </a:gs>
                  <a:gs pos="5000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8100000" scaled="1"/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5293BEC-2BBE-4B5A-B5F8-7E24C67490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3255" y="2520337"/>
                <a:ext cx="2476452" cy="1750742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8CFD5F26-16D6-4927-A71A-17F147D470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70373" y="2520337"/>
                <a:ext cx="2476452" cy="1750742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49AD5FF2-88C7-4FB4-8C36-47B770A0FA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76137" y="2520337"/>
                <a:ext cx="2476452" cy="1750742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209E982-73BB-40E3-8232-8887CDF77BB1}"/>
                  </a:ext>
                </a:extLst>
              </p:cNvPr>
              <p:cNvSpPr txBox="1"/>
              <p:nvPr/>
            </p:nvSpPr>
            <p:spPr>
              <a:xfrm>
                <a:off x="1950449" y="4391318"/>
                <a:ext cx="10235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Line-art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B844E3C-B958-4D57-AB9C-89F164565FB7}"/>
                  </a:ext>
                </a:extLst>
              </p:cNvPr>
              <p:cNvSpPr txBox="1"/>
              <p:nvPr/>
            </p:nvSpPr>
            <p:spPr>
              <a:xfrm>
                <a:off x="5166723" y="4359116"/>
                <a:ext cx="189094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Flat coloring 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8A4184B-4EC7-4C92-B8B0-EBDECBF94949}"/>
                  </a:ext>
                </a:extLst>
              </p:cNvPr>
              <p:cNvSpPr txBox="1"/>
              <p:nvPr/>
            </p:nvSpPr>
            <p:spPr>
              <a:xfrm>
                <a:off x="7785717" y="4359116"/>
                <a:ext cx="32314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Shadows and other effects added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B4F545A0-10CE-4530-BB8B-CCB0D04CAC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00093" y="3395708"/>
                <a:ext cx="87190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7390E4D-754D-4D99-ACD1-F1BA32514D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35219" y="3390529"/>
                <a:ext cx="89907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61DDC79-C968-49C2-B7A5-5EACD822CB0F}"/>
                </a:ext>
              </a:extLst>
            </p:cNvPr>
            <p:cNvCxnSpPr>
              <a:cxnSpLocks/>
            </p:cNvCxnSpPr>
            <p:nvPr/>
          </p:nvCxnSpPr>
          <p:spPr>
            <a:xfrm>
              <a:off x="4435367" y="3532040"/>
              <a:ext cx="0" cy="85077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1F1338E-E238-4CA5-A6B1-91157A487612}"/>
                </a:ext>
              </a:extLst>
            </p:cNvPr>
            <p:cNvCxnSpPr/>
            <p:nvPr/>
          </p:nvCxnSpPr>
          <p:spPr>
            <a:xfrm>
              <a:off x="4435367" y="4382814"/>
              <a:ext cx="1072053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4F7CCA3-91DD-4F5E-8864-5F96F86725E5}"/>
                </a:ext>
              </a:extLst>
            </p:cNvPr>
            <p:cNvSpPr txBox="1"/>
            <p:nvPr/>
          </p:nvSpPr>
          <p:spPr>
            <a:xfrm>
              <a:off x="5654564" y="4183117"/>
              <a:ext cx="61065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1. Divide the </a:t>
              </a:r>
              <a:r>
                <a:rPr lang="en-US" altLang="zh-CN" dirty="0" err="1"/>
                <a:t>lineart</a:t>
              </a:r>
              <a:r>
                <a:rPr lang="en-US" altLang="zh-CN" dirty="0"/>
                <a:t> into regions. (Implemented in GMIC</a:t>
              </a:r>
              <a:r>
                <a:rPr lang="en-US" altLang="zh-CN" baseline="30000" dirty="0"/>
                <a:t>1</a:t>
              </a:r>
              <a:r>
                <a:rPr lang="en-US" altLang="zh-CN" dirty="0"/>
                <a:t>)</a:t>
              </a:r>
            </a:p>
            <a:p>
              <a:r>
                <a:rPr lang="en-US" altLang="zh-CN" dirty="0"/>
                <a:t>2. Assign a color for each region.</a:t>
              </a:r>
              <a:endParaRPr lang="zh-CN" altLang="en-US" i="1" dirty="0"/>
            </a:p>
            <a:p>
              <a:r>
                <a:rPr lang="zh-CN" altLang="en-US" dirty="0"/>
                <a:t> 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D7DA6A-0403-4844-B16C-404396A542C7}"/>
                </a:ext>
              </a:extLst>
            </p:cNvPr>
            <p:cNvSpPr/>
            <p:nvPr/>
          </p:nvSpPr>
          <p:spPr>
            <a:xfrm>
              <a:off x="4269649" y="1076817"/>
              <a:ext cx="2868868" cy="245659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542179B-0973-4BDD-9D34-E5A95278B43E}"/>
                </a:ext>
              </a:extLst>
            </p:cNvPr>
            <p:cNvCxnSpPr/>
            <p:nvPr/>
          </p:nvCxnSpPr>
          <p:spPr>
            <a:xfrm>
              <a:off x="5654564" y="4803228"/>
              <a:ext cx="3373821" cy="0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5BFCA32-526D-4E50-8B7F-CD9FEC19DFCD}"/>
                </a:ext>
              </a:extLst>
            </p:cNvPr>
            <p:cNvSpPr txBox="1"/>
            <p:nvPr/>
          </p:nvSpPr>
          <p:spPr>
            <a:xfrm>
              <a:off x="6211562" y="4882340"/>
              <a:ext cx="61065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a. Assign colors for all pixels in the region</a:t>
              </a:r>
            </a:p>
            <a:p>
              <a:r>
                <a:rPr lang="en-US" altLang="zh-CN" dirty="0"/>
                <a:t>b. Take the median of RGB value of the pixels</a:t>
              </a:r>
              <a:endParaRPr lang="zh-CN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9A160D0-9CE6-424C-A1A7-3FFFD369DDF0}"/>
              </a:ext>
            </a:extLst>
          </p:cNvPr>
          <p:cNvSpPr txBox="1"/>
          <p:nvPr/>
        </p:nvSpPr>
        <p:spPr>
          <a:xfrm>
            <a:off x="467046" y="436879"/>
            <a:ext cx="2868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Review - Our Goal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17310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05B5AF-9AC3-474D-AB10-87CBA8BD85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702" y="266418"/>
            <a:ext cx="8504595" cy="6325163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7CD553-D02E-4A63-9FC8-9009910DBC06}"/>
              </a:ext>
            </a:extLst>
          </p:cNvPr>
          <p:cNvSpPr/>
          <p:nvPr/>
        </p:nvSpPr>
        <p:spPr>
          <a:xfrm>
            <a:off x="1843702" y="3541985"/>
            <a:ext cx="8504595" cy="15029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D16070-2A09-46D4-A517-7DB4808752C3}"/>
              </a:ext>
            </a:extLst>
          </p:cNvPr>
          <p:cNvSpPr txBox="1"/>
          <p:nvPr/>
        </p:nvSpPr>
        <p:spPr>
          <a:xfrm>
            <a:off x="105103" y="266418"/>
            <a:ext cx="573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0" u="none" strike="noStrike" baseline="0" dirty="0"/>
              <a:t>Final result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217923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05B5AF-9AC3-474D-AB10-87CBA8BD85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702" y="266418"/>
            <a:ext cx="8504595" cy="6325163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424042-03F6-4007-8A63-CFCCD9AC7BF1}"/>
              </a:ext>
            </a:extLst>
          </p:cNvPr>
          <p:cNvSpPr/>
          <p:nvPr/>
        </p:nvSpPr>
        <p:spPr>
          <a:xfrm>
            <a:off x="1843701" y="5002923"/>
            <a:ext cx="8504595" cy="15029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87A58F-C262-49A1-8955-320B721FA12D}"/>
              </a:ext>
            </a:extLst>
          </p:cNvPr>
          <p:cNvSpPr txBox="1"/>
          <p:nvPr/>
        </p:nvSpPr>
        <p:spPr>
          <a:xfrm>
            <a:off x="105103" y="266418"/>
            <a:ext cx="573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0" u="none" strike="noStrike" baseline="0" dirty="0"/>
              <a:t>Final result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725959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A734E70-EB74-4083-AC95-1DE5CDDA2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Summary</a:t>
            </a:r>
            <a:endParaRPr lang="zh-CN" alt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1E51701-F5BE-4654-9EDA-3955F343032F}"/>
              </a:ext>
            </a:extLst>
          </p:cNvPr>
          <p:cNvGrpSpPr/>
          <p:nvPr/>
        </p:nvGrpSpPr>
        <p:grpSpPr>
          <a:xfrm>
            <a:off x="480848" y="1858854"/>
            <a:ext cx="11056764" cy="2764452"/>
            <a:chOff x="554421" y="1690688"/>
            <a:chExt cx="11056764" cy="276445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A400F56-9927-4042-B5DE-312099B868A6}"/>
                </a:ext>
              </a:extLst>
            </p:cNvPr>
            <p:cNvGrpSpPr/>
            <p:nvPr/>
          </p:nvGrpSpPr>
          <p:grpSpPr>
            <a:xfrm>
              <a:off x="554421" y="1690688"/>
              <a:ext cx="3172154" cy="1166648"/>
              <a:chOff x="838200" y="1975945"/>
              <a:chExt cx="3172154" cy="1166648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BEDF203-3CBF-472C-B4A3-BE8720FAF655}"/>
                  </a:ext>
                </a:extLst>
              </p:cNvPr>
              <p:cNvSpPr/>
              <p:nvPr/>
            </p:nvSpPr>
            <p:spPr>
              <a:xfrm>
                <a:off x="838200" y="1975945"/>
                <a:ext cx="2798379" cy="116664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66719DE-27FF-4082-ACA4-AB6C07DEA66C}"/>
                  </a:ext>
                </a:extLst>
              </p:cNvPr>
              <p:cNvSpPr txBox="1"/>
              <p:nvPr/>
            </p:nvSpPr>
            <p:spPr>
              <a:xfrm>
                <a:off x="907172" y="2358001"/>
                <a:ext cx="310318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Train ADP on our dataset</a:t>
                </a:r>
                <a:endParaRPr lang="zh-CN" altLang="en-US" dirty="0"/>
              </a:p>
            </p:txBody>
          </p:sp>
        </p:grpSp>
        <p:sp>
          <p:nvSpPr>
            <p:cNvPr id="11" name="Arrow: Down 10">
              <a:extLst>
                <a:ext uri="{FF2B5EF4-FFF2-40B4-BE49-F238E27FC236}">
                  <a16:creationId xmlns:a16="http://schemas.microsoft.com/office/drawing/2014/main" id="{A5D19099-1D7B-41A9-B95A-CF745AD20E92}"/>
                </a:ext>
              </a:extLst>
            </p:cNvPr>
            <p:cNvSpPr/>
            <p:nvPr/>
          </p:nvSpPr>
          <p:spPr>
            <a:xfrm rot="16200000">
              <a:off x="3514433" y="2030865"/>
              <a:ext cx="283779" cy="44143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EAFA892-7815-4E18-B8AA-A5BFD3BB19A2}"/>
                </a:ext>
              </a:extLst>
            </p:cNvPr>
            <p:cNvGrpSpPr/>
            <p:nvPr/>
          </p:nvGrpSpPr>
          <p:grpSpPr>
            <a:xfrm>
              <a:off x="3968164" y="1790026"/>
              <a:ext cx="1799897" cy="967971"/>
              <a:chOff x="554420" y="3629322"/>
              <a:chExt cx="2798379" cy="1279009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0B2BE89-B910-4DD1-A736-CC0A7C69EC74}"/>
                  </a:ext>
                </a:extLst>
              </p:cNvPr>
              <p:cNvSpPr/>
              <p:nvPr/>
            </p:nvSpPr>
            <p:spPr>
              <a:xfrm>
                <a:off x="554420" y="3629322"/>
                <a:ext cx="2798379" cy="1279009"/>
              </a:xfrm>
              <a:prstGeom prst="ellipse">
                <a:avLst/>
              </a:prstGeom>
              <a:solidFill>
                <a:srgbClr val="FF0000">
                  <a:alpha val="30000"/>
                </a:srgb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4630532-47C6-496A-B998-E5E292BB4055}"/>
                  </a:ext>
                </a:extLst>
              </p:cNvPr>
              <p:cNvSpPr txBox="1"/>
              <p:nvPr/>
            </p:nvSpPr>
            <p:spPr>
              <a:xfrm>
                <a:off x="1019676" y="4017124"/>
                <a:ext cx="2014930" cy="488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Overfitting</a:t>
                </a:r>
                <a:endParaRPr lang="zh-CN" altLang="en-US" dirty="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5DBC6B0-930E-4DCA-B4E0-36D2A664C9D3}"/>
                </a:ext>
              </a:extLst>
            </p:cNvPr>
            <p:cNvGrpSpPr/>
            <p:nvPr/>
          </p:nvGrpSpPr>
          <p:grpSpPr>
            <a:xfrm>
              <a:off x="6383425" y="1690688"/>
              <a:ext cx="2892975" cy="1166648"/>
              <a:chOff x="838200" y="1975945"/>
              <a:chExt cx="2892975" cy="1166648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EEB6504-6899-4C04-83BC-7258B5C80BEE}"/>
                  </a:ext>
                </a:extLst>
              </p:cNvPr>
              <p:cNvSpPr/>
              <p:nvPr/>
            </p:nvSpPr>
            <p:spPr>
              <a:xfrm>
                <a:off x="838200" y="1975945"/>
                <a:ext cx="2798379" cy="116664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6A672ED-A0E6-404D-94A8-39756D2506A2}"/>
                  </a:ext>
                </a:extLst>
              </p:cNvPr>
              <p:cNvSpPr txBox="1"/>
              <p:nvPr/>
            </p:nvSpPr>
            <p:spPr>
              <a:xfrm>
                <a:off x="1186356" y="2358001"/>
                <a:ext cx="25448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Data augmentation</a:t>
                </a:r>
                <a:endParaRPr lang="zh-CN" altLang="en-US" dirty="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AAFF556-C072-44F2-BBF4-A528F79B3F5F}"/>
                </a:ext>
              </a:extLst>
            </p:cNvPr>
            <p:cNvGrpSpPr/>
            <p:nvPr/>
          </p:nvGrpSpPr>
          <p:grpSpPr>
            <a:xfrm>
              <a:off x="9811288" y="1804978"/>
              <a:ext cx="1799897" cy="967971"/>
              <a:chOff x="554420" y="3629322"/>
              <a:chExt cx="2798379" cy="1279009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5F47A978-8CBC-40CD-98C7-4B33270A1229}"/>
                  </a:ext>
                </a:extLst>
              </p:cNvPr>
              <p:cNvSpPr/>
              <p:nvPr/>
            </p:nvSpPr>
            <p:spPr>
              <a:xfrm>
                <a:off x="554420" y="3629322"/>
                <a:ext cx="2798379" cy="1279009"/>
              </a:xfrm>
              <a:prstGeom prst="ellipse">
                <a:avLst/>
              </a:prstGeom>
              <a:solidFill>
                <a:srgbClr val="FF0000">
                  <a:alpha val="30000"/>
                </a:srgb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BFF6CCB-8988-4BD2-A5AF-C2056D40D352}"/>
                  </a:ext>
                </a:extLst>
              </p:cNvPr>
              <p:cNvSpPr txBox="1"/>
              <p:nvPr/>
            </p:nvSpPr>
            <p:spPr>
              <a:xfrm>
                <a:off x="844467" y="4017124"/>
                <a:ext cx="2508332" cy="488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Classification</a:t>
                </a:r>
                <a:endParaRPr lang="zh-CN" altLang="en-US" dirty="0"/>
              </a:p>
            </p:txBody>
          </p:sp>
        </p:grpSp>
        <p:sp>
          <p:nvSpPr>
            <p:cNvPr id="35" name="Arrow: Down 34">
              <a:extLst>
                <a:ext uri="{FF2B5EF4-FFF2-40B4-BE49-F238E27FC236}">
                  <a16:creationId xmlns:a16="http://schemas.microsoft.com/office/drawing/2014/main" id="{6C5BB471-3F24-4832-A775-43772C03BA57}"/>
                </a:ext>
              </a:extLst>
            </p:cNvPr>
            <p:cNvSpPr/>
            <p:nvPr/>
          </p:nvSpPr>
          <p:spPr>
            <a:xfrm rot="16200000">
              <a:off x="5954111" y="2030865"/>
              <a:ext cx="283779" cy="44143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Arrow: Down 38">
              <a:extLst>
                <a:ext uri="{FF2B5EF4-FFF2-40B4-BE49-F238E27FC236}">
                  <a16:creationId xmlns:a16="http://schemas.microsoft.com/office/drawing/2014/main" id="{2B0CF24E-E898-46EE-8BA7-3B9462211105}"/>
                </a:ext>
              </a:extLst>
            </p:cNvPr>
            <p:cNvSpPr/>
            <p:nvPr/>
          </p:nvSpPr>
          <p:spPr>
            <a:xfrm rot="16200000">
              <a:off x="9355228" y="2059798"/>
              <a:ext cx="283779" cy="44143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Arrow: Down 39">
              <a:extLst>
                <a:ext uri="{FF2B5EF4-FFF2-40B4-BE49-F238E27FC236}">
                  <a16:creationId xmlns:a16="http://schemas.microsoft.com/office/drawing/2014/main" id="{C6B06ACB-B22A-475B-A4F9-E93A1E2CA1BC}"/>
                </a:ext>
              </a:extLst>
            </p:cNvPr>
            <p:cNvSpPr/>
            <p:nvPr/>
          </p:nvSpPr>
          <p:spPr>
            <a:xfrm rot="16200000">
              <a:off x="1446485" y="3651099"/>
              <a:ext cx="283779" cy="44143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31972B6B-57F9-4031-8E5F-2273356FEA25}"/>
                </a:ext>
              </a:extLst>
            </p:cNvPr>
            <p:cNvGrpSpPr/>
            <p:nvPr/>
          </p:nvGrpSpPr>
          <p:grpSpPr>
            <a:xfrm>
              <a:off x="1906312" y="3288492"/>
              <a:ext cx="8721979" cy="1166648"/>
              <a:chOff x="1906312" y="3288492"/>
              <a:chExt cx="8721979" cy="1166648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4F0CA998-B978-433E-B9F1-3AE3338D8527}"/>
                  </a:ext>
                </a:extLst>
              </p:cNvPr>
              <p:cNvGrpSpPr/>
              <p:nvPr/>
            </p:nvGrpSpPr>
            <p:grpSpPr>
              <a:xfrm>
                <a:off x="1906312" y="3288492"/>
                <a:ext cx="2892975" cy="1166648"/>
                <a:chOff x="838200" y="1975945"/>
                <a:chExt cx="2892975" cy="1166648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773ACFFF-3E25-4317-BFE9-11215B033415}"/>
                    </a:ext>
                  </a:extLst>
                </p:cNvPr>
                <p:cNvSpPr/>
                <p:nvPr/>
              </p:nvSpPr>
              <p:spPr>
                <a:xfrm>
                  <a:off x="838200" y="1975945"/>
                  <a:ext cx="2798379" cy="11666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1716BC5F-7F81-4FC6-A6B0-276C3901BCA3}"/>
                    </a:ext>
                  </a:extLst>
                </p:cNvPr>
                <p:cNvSpPr txBox="1"/>
                <p:nvPr/>
              </p:nvSpPr>
              <p:spPr>
                <a:xfrm>
                  <a:off x="1186356" y="2358001"/>
                  <a:ext cx="2544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Color mixing model</a:t>
                  </a:r>
                  <a:endParaRPr lang="zh-CN" altLang="en-US" dirty="0"/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DBABDFE-09C2-413F-B2A0-9A24754E9E9E}"/>
                  </a:ext>
                </a:extLst>
              </p:cNvPr>
              <p:cNvGrpSpPr/>
              <p:nvPr/>
            </p:nvGrpSpPr>
            <p:grpSpPr>
              <a:xfrm>
                <a:off x="5303788" y="3387829"/>
                <a:ext cx="2207179" cy="967971"/>
                <a:chOff x="501319" y="3629322"/>
                <a:chExt cx="3431598" cy="1279009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C203FEA2-EED8-48FF-873B-E5A536E0B094}"/>
                    </a:ext>
                  </a:extLst>
                </p:cNvPr>
                <p:cNvSpPr/>
                <p:nvPr/>
              </p:nvSpPr>
              <p:spPr>
                <a:xfrm>
                  <a:off x="554420" y="3629322"/>
                  <a:ext cx="2798379" cy="1279009"/>
                </a:xfrm>
                <a:prstGeom prst="ellipse">
                  <a:avLst/>
                </a:prstGeom>
                <a:solidFill>
                  <a:srgbClr val="FF0000">
                    <a:alpha val="30000"/>
                  </a:srgbClr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11C5AE9-FB31-4D58-AD9C-EDAE6AB347B2}"/>
                    </a:ext>
                  </a:extLst>
                </p:cNvPr>
                <p:cNvSpPr txBox="1"/>
                <p:nvPr/>
              </p:nvSpPr>
              <p:spPr>
                <a:xfrm>
                  <a:off x="501319" y="4017124"/>
                  <a:ext cx="3431598" cy="48800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Grey level output</a:t>
                  </a:r>
                  <a:endParaRPr lang="zh-CN" altLang="en-US" dirty="0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EE0E6BF-4EF6-41DD-BFB4-525A084970E9}"/>
                  </a:ext>
                </a:extLst>
              </p:cNvPr>
              <p:cNvGrpSpPr/>
              <p:nvPr/>
            </p:nvGrpSpPr>
            <p:grpSpPr>
              <a:xfrm>
                <a:off x="7735316" y="3288492"/>
                <a:ext cx="2892975" cy="1166648"/>
                <a:chOff x="838200" y="1975945"/>
                <a:chExt cx="2892975" cy="1166648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345328C6-722F-4783-8FDA-AD0421EF7651}"/>
                    </a:ext>
                  </a:extLst>
                </p:cNvPr>
                <p:cNvSpPr/>
                <p:nvPr/>
              </p:nvSpPr>
              <p:spPr>
                <a:xfrm>
                  <a:off x="838200" y="1975945"/>
                  <a:ext cx="2798379" cy="11666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F82C498B-6DF1-4ADC-82DA-8A1DC33B09EE}"/>
                    </a:ext>
                  </a:extLst>
                </p:cNvPr>
                <p:cNvSpPr txBox="1"/>
                <p:nvPr/>
              </p:nvSpPr>
              <p:spPr>
                <a:xfrm>
                  <a:off x="1186356" y="2358001"/>
                  <a:ext cx="2544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Global color palette</a:t>
                  </a:r>
                  <a:endParaRPr lang="zh-CN" altLang="en-US" dirty="0"/>
                </a:p>
              </p:txBody>
            </p:sp>
          </p:grpSp>
          <p:sp>
            <p:nvSpPr>
              <p:cNvPr id="41" name="Arrow: Down 40">
                <a:extLst>
                  <a:ext uri="{FF2B5EF4-FFF2-40B4-BE49-F238E27FC236}">
                    <a16:creationId xmlns:a16="http://schemas.microsoft.com/office/drawing/2014/main" id="{D4945F82-8D8D-4AE7-B291-EA13A9B20907}"/>
                  </a:ext>
                </a:extLst>
              </p:cNvPr>
              <p:cNvSpPr/>
              <p:nvPr/>
            </p:nvSpPr>
            <p:spPr>
              <a:xfrm rot="16200000">
                <a:off x="4878115" y="3651098"/>
                <a:ext cx="283779" cy="441434"/>
              </a:xfrm>
              <a:prstGeom prst="downArrow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Arrow: Down 41">
                <a:extLst>
                  <a:ext uri="{FF2B5EF4-FFF2-40B4-BE49-F238E27FC236}">
                    <a16:creationId xmlns:a16="http://schemas.microsoft.com/office/drawing/2014/main" id="{6C422822-A28A-4C62-B18F-B701FACA1FFD}"/>
                  </a:ext>
                </a:extLst>
              </p:cNvPr>
              <p:cNvSpPr/>
              <p:nvPr/>
            </p:nvSpPr>
            <p:spPr>
              <a:xfrm rot="16200000">
                <a:off x="7313888" y="3674255"/>
                <a:ext cx="283779" cy="441434"/>
              </a:xfrm>
              <a:prstGeom prst="downArrow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8504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0AB65-9C4D-49D0-B458-AFB8E72B2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contribution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16B66-D50F-4FCF-94AF-972FA3ABA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altLang="zh-CN" dirty="0"/>
              <a:t>1. C</a:t>
            </a:r>
            <a:r>
              <a:rPr lang="en-US" altLang="zh-CN" b="0" i="0" u="none" strike="noStrike" baseline="0" dirty="0"/>
              <a:t>reated three datasets (one is not shown) for training flat</a:t>
            </a:r>
          </a:p>
          <a:p>
            <a:pPr marL="0" indent="0" algn="l">
              <a:buNone/>
            </a:pPr>
            <a:r>
              <a:rPr lang="en-US" altLang="zh-CN" dirty="0"/>
              <a:t>    </a:t>
            </a:r>
            <a:r>
              <a:rPr lang="en-US" altLang="zh-CN" b="0" i="0" u="none" strike="noStrike" baseline="0" dirty="0"/>
              <a:t>coloring model.</a:t>
            </a:r>
          </a:p>
          <a:p>
            <a:pPr marL="0" indent="0" algn="l">
              <a:buNone/>
            </a:pPr>
            <a:r>
              <a:rPr lang="en-US" altLang="zh-CN" dirty="0"/>
              <a:t>2. I</a:t>
            </a:r>
            <a:r>
              <a:rPr lang="en-US" altLang="zh-CN" b="0" i="0" u="none" strike="noStrike" baseline="0" dirty="0"/>
              <a:t>ntroduced a generator which uses mixing colors to generate   </a:t>
            </a:r>
          </a:p>
          <a:p>
            <a:pPr marL="0" indent="0" algn="l">
              <a:buNone/>
            </a:pPr>
            <a:r>
              <a:rPr lang="en-US" altLang="zh-CN" b="0" i="0" u="none" strike="noStrike" baseline="0" dirty="0"/>
              <a:t>    colored images.</a:t>
            </a:r>
          </a:p>
          <a:p>
            <a:pPr marL="0" indent="0" algn="l">
              <a:buNone/>
            </a:pPr>
            <a:r>
              <a:rPr lang="en-US" altLang="zh-CN" dirty="0"/>
              <a:t>3. P</a:t>
            </a:r>
            <a:r>
              <a:rPr lang="en-US" altLang="zh-CN" b="0" i="0" u="none" strike="noStrike" baseline="0" dirty="0"/>
              <a:t>roposed a pipeline which can colorize </a:t>
            </a:r>
            <a:r>
              <a:rPr lang="en-US" altLang="zh-CN" b="0" i="0" u="none" strike="noStrike" baseline="0" dirty="0" err="1"/>
              <a:t>linearts</a:t>
            </a:r>
            <a:r>
              <a:rPr lang="en-US" altLang="zh-CN" b="0" i="0" u="none" strike="noStrike" baseline="0" dirty="0"/>
              <a:t> with flat colors.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28008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93A32-2C76-410B-831B-653268E4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 plan</a:t>
            </a:r>
            <a:endParaRPr lang="zh-CN" alt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7E11B1C-9B02-4708-9327-C50938C95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Using embedding model (instance segmentation) to perform this task.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Advantages:</a:t>
            </a:r>
          </a:p>
          <a:p>
            <a:pPr marL="514350" indent="-514350">
              <a:buAutoNum type="arabicPeriod"/>
            </a:pPr>
            <a:r>
              <a:rPr lang="en-US" altLang="zh-CN" dirty="0"/>
              <a:t>Transfer the color by instances</a:t>
            </a:r>
          </a:p>
          <a:p>
            <a:pPr marL="0" indent="0">
              <a:buNone/>
            </a:pPr>
            <a:r>
              <a:rPr lang="en-US" altLang="zh-CN" dirty="0"/>
              <a:t>2.   Better region segmentation from </a:t>
            </a:r>
            <a:r>
              <a:rPr lang="en-US" altLang="zh-CN" dirty="0" err="1"/>
              <a:t>linearts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5345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0AB65-9C4D-49D0-B458-AFB8E72B2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Questions and suggestions :)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16B66-D50F-4FCF-94AF-972FA3ABA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118" y="171168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/>
              <a:t>About model, datasets, flat coloring...</a:t>
            </a:r>
            <a:endParaRPr lang="zh-CN" altLang="en-US" sz="2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23F8D3-6033-4B75-A2D2-D459A1DBE002}"/>
              </a:ext>
            </a:extLst>
          </p:cNvPr>
          <p:cNvGrpSpPr/>
          <p:nvPr/>
        </p:nvGrpSpPr>
        <p:grpSpPr>
          <a:xfrm>
            <a:off x="567618" y="2720702"/>
            <a:ext cx="11056764" cy="2764452"/>
            <a:chOff x="554421" y="1690688"/>
            <a:chExt cx="11056764" cy="276445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26CCE31-4823-4687-8650-0B03F5A2BA92}"/>
                </a:ext>
              </a:extLst>
            </p:cNvPr>
            <p:cNvGrpSpPr/>
            <p:nvPr/>
          </p:nvGrpSpPr>
          <p:grpSpPr>
            <a:xfrm>
              <a:off x="554421" y="1690688"/>
              <a:ext cx="3172154" cy="1166648"/>
              <a:chOff x="838200" y="1975945"/>
              <a:chExt cx="3172154" cy="1166648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3D3D247-5AB2-4318-8E54-C52F506DDF83}"/>
                  </a:ext>
                </a:extLst>
              </p:cNvPr>
              <p:cNvSpPr/>
              <p:nvPr/>
            </p:nvSpPr>
            <p:spPr>
              <a:xfrm>
                <a:off x="838200" y="1975945"/>
                <a:ext cx="2798379" cy="116664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E215549E-46CF-4EDF-92C4-32DD9DEC9F89}"/>
                  </a:ext>
                </a:extLst>
              </p:cNvPr>
              <p:cNvSpPr txBox="1"/>
              <p:nvPr/>
            </p:nvSpPr>
            <p:spPr>
              <a:xfrm>
                <a:off x="907172" y="2358001"/>
                <a:ext cx="310318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Train ADP on our dataset</a:t>
                </a:r>
                <a:endParaRPr lang="zh-CN" altLang="en-US" dirty="0"/>
              </a:p>
            </p:txBody>
          </p:sp>
        </p:grpSp>
        <p:sp>
          <p:nvSpPr>
            <p:cNvPr id="6" name="Arrow: Down 5">
              <a:extLst>
                <a:ext uri="{FF2B5EF4-FFF2-40B4-BE49-F238E27FC236}">
                  <a16:creationId xmlns:a16="http://schemas.microsoft.com/office/drawing/2014/main" id="{AAFBA3CB-C346-485F-ACCE-7C78CF229A3C}"/>
                </a:ext>
              </a:extLst>
            </p:cNvPr>
            <p:cNvSpPr/>
            <p:nvPr/>
          </p:nvSpPr>
          <p:spPr>
            <a:xfrm rot="16200000">
              <a:off x="3514433" y="2030865"/>
              <a:ext cx="283779" cy="44143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F21F5CC-195E-4BE3-940D-98D160E3A371}"/>
                </a:ext>
              </a:extLst>
            </p:cNvPr>
            <p:cNvGrpSpPr/>
            <p:nvPr/>
          </p:nvGrpSpPr>
          <p:grpSpPr>
            <a:xfrm>
              <a:off x="3968164" y="1790026"/>
              <a:ext cx="1799897" cy="967971"/>
              <a:chOff x="554420" y="3629322"/>
              <a:chExt cx="2798379" cy="1279009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43A73428-233B-4333-8F20-0C22FF95471F}"/>
                  </a:ext>
                </a:extLst>
              </p:cNvPr>
              <p:cNvSpPr/>
              <p:nvPr/>
            </p:nvSpPr>
            <p:spPr>
              <a:xfrm>
                <a:off x="554420" y="3629322"/>
                <a:ext cx="2798379" cy="1279009"/>
              </a:xfrm>
              <a:prstGeom prst="ellipse">
                <a:avLst/>
              </a:prstGeom>
              <a:solidFill>
                <a:srgbClr val="FF0000">
                  <a:alpha val="30000"/>
                </a:srgb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4E72D66-E2F3-4DAE-92D4-244C397651E1}"/>
                  </a:ext>
                </a:extLst>
              </p:cNvPr>
              <p:cNvSpPr txBox="1"/>
              <p:nvPr/>
            </p:nvSpPr>
            <p:spPr>
              <a:xfrm>
                <a:off x="1019676" y="4017124"/>
                <a:ext cx="2014930" cy="488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Overfitting</a:t>
                </a:r>
                <a:endParaRPr lang="zh-CN" alt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027408E-7BCF-47B2-9248-D3EEE794B657}"/>
                </a:ext>
              </a:extLst>
            </p:cNvPr>
            <p:cNvGrpSpPr/>
            <p:nvPr/>
          </p:nvGrpSpPr>
          <p:grpSpPr>
            <a:xfrm>
              <a:off x="6383425" y="1690688"/>
              <a:ext cx="2892975" cy="1166648"/>
              <a:chOff x="838200" y="1975945"/>
              <a:chExt cx="2892975" cy="1166648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AB0B7D3-F167-4869-A26F-421D40B5F24A}"/>
                  </a:ext>
                </a:extLst>
              </p:cNvPr>
              <p:cNvSpPr/>
              <p:nvPr/>
            </p:nvSpPr>
            <p:spPr>
              <a:xfrm>
                <a:off x="838200" y="1975945"/>
                <a:ext cx="2798379" cy="116664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360CCDB-DBA4-4175-8A22-DAF5AD5579E6}"/>
                  </a:ext>
                </a:extLst>
              </p:cNvPr>
              <p:cNvSpPr txBox="1"/>
              <p:nvPr/>
            </p:nvSpPr>
            <p:spPr>
              <a:xfrm>
                <a:off x="1186356" y="2358001"/>
                <a:ext cx="25448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Data augmentation</a:t>
                </a:r>
                <a:endParaRPr lang="zh-CN" alt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AFCDC0A-5251-43B0-A429-37F73A153711}"/>
                </a:ext>
              </a:extLst>
            </p:cNvPr>
            <p:cNvGrpSpPr/>
            <p:nvPr/>
          </p:nvGrpSpPr>
          <p:grpSpPr>
            <a:xfrm>
              <a:off x="9811288" y="1804978"/>
              <a:ext cx="1799897" cy="967971"/>
              <a:chOff x="554420" y="3629322"/>
              <a:chExt cx="2798379" cy="1279009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A555292-DFAC-49EB-AB01-0535BB108033}"/>
                  </a:ext>
                </a:extLst>
              </p:cNvPr>
              <p:cNvSpPr/>
              <p:nvPr/>
            </p:nvSpPr>
            <p:spPr>
              <a:xfrm>
                <a:off x="554420" y="3629322"/>
                <a:ext cx="2798379" cy="1279009"/>
              </a:xfrm>
              <a:prstGeom prst="ellipse">
                <a:avLst/>
              </a:prstGeom>
              <a:solidFill>
                <a:srgbClr val="FF0000">
                  <a:alpha val="30000"/>
                </a:srgb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F0B3870-C0E1-4E4A-A0F1-B2A3535E7852}"/>
                  </a:ext>
                </a:extLst>
              </p:cNvPr>
              <p:cNvSpPr txBox="1"/>
              <p:nvPr/>
            </p:nvSpPr>
            <p:spPr>
              <a:xfrm>
                <a:off x="844467" y="4017124"/>
                <a:ext cx="2508332" cy="488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Classification</a:t>
                </a:r>
                <a:endParaRPr lang="zh-CN" altLang="en-US" dirty="0"/>
              </a:p>
            </p:txBody>
          </p:sp>
        </p:grpSp>
        <p:sp>
          <p:nvSpPr>
            <p:cNvPr id="10" name="Arrow: Down 9">
              <a:extLst>
                <a:ext uri="{FF2B5EF4-FFF2-40B4-BE49-F238E27FC236}">
                  <a16:creationId xmlns:a16="http://schemas.microsoft.com/office/drawing/2014/main" id="{9C4B479F-2D16-4D53-A021-4DA8D0DB3BF6}"/>
                </a:ext>
              </a:extLst>
            </p:cNvPr>
            <p:cNvSpPr/>
            <p:nvPr/>
          </p:nvSpPr>
          <p:spPr>
            <a:xfrm rot="16200000">
              <a:off x="5954111" y="2030865"/>
              <a:ext cx="283779" cy="44143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Arrow: Down 10">
              <a:extLst>
                <a:ext uri="{FF2B5EF4-FFF2-40B4-BE49-F238E27FC236}">
                  <a16:creationId xmlns:a16="http://schemas.microsoft.com/office/drawing/2014/main" id="{AD63D21A-2710-4902-A439-A2697B42EEC1}"/>
                </a:ext>
              </a:extLst>
            </p:cNvPr>
            <p:cNvSpPr/>
            <p:nvPr/>
          </p:nvSpPr>
          <p:spPr>
            <a:xfrm rot="16200000">
              <a:off x="9355228" y="2059798"/>
              <a:ext cx="283779" cy="44143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Arrow: Down 11">
              <a:extLst>
                <a:ext uri="{FF2B5EF4-FFF2-40B4-BE49-F238E27FC236}">
                  <a16:creationId xmlns:a16="http://schemas.microsoft.com/office/drawing/2014/main" id="{F5D5FD36-1BB3-4E2A-BAD7-7F0FF1DE61B0}"/>
                </a:ext>
              </a:extLst>
            </p:cNvPr>
            <p:cNvSpPr/>
            <p:nvPr/>
          </p:nvSpPr>
          <p:spPr>
            <a:xfrm rot="16200000">
              <a:off x="1446485" y="3651099"/>
              <a:ext cx="283779" cy="44143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816B3FE-711C-433A-A54D-C6704E5B0AAA}"/>
                </a:ext>
              </a:extLst>
            </p:cNvPr>
            <p:cNvGrpSpPr/>
            <p:nvPr/>
          </p:nvGrpSpPr>
          <p:grpSpPr>
            <a:xfrm>
              <a:off x="1906312" y="3288492"/>
              <a:ext cx="8721979" cy="1166648"/>
              <a:chOff x="1906312" y="3288492"/>
              <a:chExt cx="8721979" cy="116664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5CFF446-4C51-4DFD-8497-CD64C82D0A48}"/>
                  </a:ext>
                </a:extLst>
              </p:cNvPr>
              <p:cNvGrpSpPr/>
              <p:nvPr/>
            </p:nvGrpSpPr>
            <p:grpSpPr>
              <a:xfrm>
                <a:off x="1906312" y="3288492"/>
                <a:ext cx="2892975" cy="1166648"/>
                <a:chOff x="838200" y="1975945"/>
                <a:chExt cx="2892975" cy="1166648"/>
              </a:xfrm>
            </p:grpSpPr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54B02C9D-7C88-4342-A09D-EFE892088C64}"/>
                    </a:ext>
                  </a:extLst>
                </p:cNvPr>
                <p:cNvSpPr/>
                <p:nvPr/>
              </p:nvSpPr>
              <p:spPr>
                <a:xfrm>
                  <a:off x="838200" y="1975945"/>
                  <a:ext cx="2798379" cy="11666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29D39E00-4C6C-4411-8865-2334702D4588}"/>
                    </a:ext>
                  </a:extLst>
                </p:cNvPr>
                <p:cNvSpPr txBox="1"/>
                <p:nvPr/>
              </p:nvSpPr>
              <p:spPr>
                <a:xfrm>
                  <a:off x="1186356" y="2358001"/>
                  <a:ext cx="2544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Color mixing model</a:t>
                  </a:r>
                  <a:endParaRPr lang="zh-CN" altLang="en-US" dirty="0"/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52CA4AB-8B3E-4DEA-A2DD-48ED98D0F312}"/>
                  </a:ext>
                </a:extLst>
              </p:cNvPr>
              <p:cNvGrpSpPr/>
              <p:nvPr/>
            </p:nvGrpSpPr>
            <p:grpSpPr>
              <a:xfrm>
                <a:off x="5303788" y="3387829"/>
                <a:ext cx="2207179" cy="967971"/>
                <a:chOff x="501319" y="3629322"/>
                <a:chExt cx="3431598" cy="1279009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BFFD3497-D73A-456E-8414-2A35D1A6B62D}"/>
                    </a:ext>
                  </a:extLst>
                </p:cNvPr>
                <p:cNvSpPr/>
                <p:nvPr/>
              </p:nvSpPr>
              <p:spPr>
                <a:xfrm>
                  <a:off x="554420" y="3629322"/>
                  <a:ext cx="2798379" cy="1279009"/>
                </a:xfrm>
                <a:prstGeom prst="ellipse">
                  <a:avLst/>
                </a:prstGeom>
                <a:solidFill>
                  <a:srgbClr val="FF0000">
                    <a:alpha val="30000"/>
                  </a:srgbClr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C1EAB727-D667-4F4C-AF69-4232ED857323}"/>
                    </a:ext>
                  </a:extLst>
                </p:cNvPr>
                <p:cNvSpPr txBox="1"/>
                <p:nvPr/>
              </p:nvSpPr>
              <p:spPr>
                <a:xfrm>
                  <a:off x="501319" y="4017124"/>
                  <a:ext cx="3431598" cy="48800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Grey level output</a:t>
                  </a:r>
                  <a:endParaRPr lang="zh-CN" alt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B98A694-263B-458A-9F05-1C3EBF14D0FF}"/>
                  </a:ext>
                </a:extLst>
              </p:cNvPr>
              <p:cNvGrpSpPr/>
              <p:nvPr/>
            </p:nvGrpSpPr>
            <p:grpSpPr>
              <a:xfrm>
                <a:off x="7735316" y="3288492"/>
                <a:ext cx="2892975" cy="1166648"/>
                <a:chOff x="838200" y="1975945"/>
                <a:chExt cx="2892975" cy="1166648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D678F48E-CD2E-473A-B5C5-74CA23E12FA7}"/>
                    </a:ext>
                  </a:extLst>
                </p:cNvPr>
                <p:cNvSpPr/>
                <p:nvPr/>
              </p:nvSpPr>
              <p:spPr>
                <a:xfrm>
                  <a:off x="838200" y="1975945"/>
                  <a:ext cx="2798379" cy="11666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F8C837C5-99F8-42FA-8A2A-280DA0BA9B01}"/>
                    </a:ext>
                  </a:extLst>
                </p:cNvPr>
                <p:cNvSpPr txBox="1"/>
                <p:nvPr/>
              </p:nvSpPr>
              <p:spPr>
                <a:xfrm>
                  <a:off x="1186356" y="2358001"/>
                  <a:ext cx="25448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Global color palette</a:t>
                  </a:r>
                  <a:endParaRPr lang="zh-CN" altLang="en-US" dirty="0"/>
                </a:p>
              </p:txBody>
            </p:sp>
          </p:grpSp>
          <p:sp>
            <p:nvSpPr>
              <p:cNvPr id="17" name="Arrow: Down 16">
                <a:extLst>
                  <a:ext uri="{FF2B5EF4-FFF2-40B4-BE49-F238E27FC236}">
                    <a16:creationId xmlns:a16="http://schemas.microsoft.com/office/drawing/2014/main" id="{BBDC9DDB-094A-4D10-BCEB-F8F7423CACEF}"/>
                  </a:ext>
                </a:extLst>
              </p:cNvPr>
              <p:cNvSpPr/>
              <p:nvPr/>
            </p:nvSpPr>
            <p:spPr>
              <a:xfrm rot="16200000">
                <a:off x="4878115" y="3651098"/>
                <a:ext cx="283779" cy="441434"/>
              </a:xfrm>
              <a:prstGeom prst="downArrow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Arrow: Down 17">
                <a:extLst>
                  <a:ext uri="{FF2B5EF4-FFF2-40B4-BE49-F238E27FC236}">
                    <a16:creationId xmlns:a16="http://schemas.microsoft.com/office/drawing/2014/main" id="{549B3243-24FD-4B6C-AA69-0ADA7D6E82BF}"/>
                  </a:ext>
                </a:extLst>
              </p:cNvPr>
              <p:cNvSpPr/>
              <p:nvPr/>
            </p:nvSpPr>
            <p:spPr>
              <a:xfrm rot="16200000">
                <a:off x="7313888" y="3674255"/>
                <a:ext cx="283779" cy="441434"/>
              </a:xfrm>
              <a:prstGeom prst="downArrow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3826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ECD75773-B63B-47C1-95B9-05E761906C4D}"/>
              </a:ext>
            </a:extLst>
          </p:cNvPr>
          <p:cNvGrpSpPr/>
          <p:nvPr/>
        </p:nvGrpSpPr>
        <p:grpSpPr>
          <a:xfrm>
            <a:off x="816891" y="978581"/>
            <a:ext cx="11504149" cy="5657578"/>
            <a:chOff x="491070" y="778886"/>
            <a:chExt cx="11504149" cy="565757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69EC85A-54C3-4FE2-ACF1-C6D4AA3A2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070" y="778886"/>
              <a:ext cx="11504149" cy="5657578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B2FB95-E2D6-4665-A32C-DC354B99E500}"/>
                </a:ext>
              </a:extLst>
            </p:cNvPr>
            <p:cNvSpPr/>
            <p:nvPr/>
          </p:nvSpPr>
          <p:spPr>
            <a:xfrm>
              <a:off x="6957848" y="789396"/>
              <a:ext cx="1108800" cy="2005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5BC20A2-B70C-4CD4-9B00-15EBC40AB351}"/>
                </a:ext>
              </a:extLst>
            </p:cNvPr>
            <p:cNvSpPr/>
            <p:nvPr/>
          </p:nvSpPr>
          <p:spPr>
            <a:xfrm>
              <a:off x="6684579" y="3429000"/>
              <a:ext cx="1723697" cy="26396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C4234A6-2E60-4E49-92A4-3A4958304C62}"/>
                </a:ext>
              </a:extLst>
            </p:cNvPr>
            <p:cNvGrpSpPr/>
            <p:nvPr/>
          </p:nvGrpSpPr>
          <p:grpSpPr>
            <a:xfrm>
              <a:off x="6957848" y="3601099"/>
              <a:ext cx="1108800" cy="2295406"/>
              <a:chOff x="11591761" y="1761586"/>
              <a:chExt cx="1905288" cy="3898217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63021F6-E155-4BF1-8735-C1F5BDA1256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702" t="29373" r="50000" b="6066"/>
              <a:stretch/>
            </p:blipFill>
            <p:spPr>
              <a:xfrm>
                <a:off x="11591761" y="1761586"/>
                <a:ext cx="980378" cy="3857296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7F9878E7-5648-4ABC-B4E5-AB57BF7045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273" t="29814" r="33899" b="5449"/>
              <a:stretch/>
            </p:blipFill>
            <p:spPr>
              <a:xfrm>
                <a:off x="12572139" y="1791996"/>
                <a:ext cx="924910" cy="3867807"/>
              </a:xfrm>
              <a:prstGeom prst="rect">
                <a:avLst/>
              </a:prstGeom>
            </p:spPr>
          </p:pic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38BB567-2DEA-465A-BC2D-124C15F9E660}"/>
              </a:ext>
            </a:extLst>
          </p:cNvPr>
          <p:cNvSpPr txBox="1"/>
          <p:nvPr/>
        </p:nvSpPr>
        <p:spPr>
          <a:xfrm>
            <a:off x="599979" y="363297"/>
            <a:ext cx="4308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0" u="none" strike="noStrike" baseline="0" dirty="0"/>
              <a:t>Global Color Palette Model</a:t>
            </a:r>
            <a:endParaRPr lang="zh-CN" alt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83CFC7-5ABD-4B41-8673-22B9BEACD9DC}"/>
              </a:ext>
            </a:extLst>
          </p:cNvPr>
          <p:cNvSpPr txBox="1"/>
          <p:nvPr/>
        </p:nvSpPr>
        <p:spPr>
          <a:xfrm>
            <a:off x="4172607" y="1344345"/>
            <a:ext cx="320565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en-US" altLang="zh-CN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Create bins: 16 for H, 4 for S, 4 for V.</a:t>
            </a:r>
          </a:p>
          <a:p>
            <a:pPr marL="228600" indent="-228600">
              <a:buFont typeface="+mj-ea"/>
              <a:buAutoNum type="circleNumDbPlain"/>
            </a:pPr>
            <a:r>
              <a:rPr lang="en-US" altLang="zh-CN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Take all the pixels and count them in HSV bins.</a:t>
            </a:r>
          </a:p>
          <a:p>
            <a:pPr marL="228600" indent="-228600">
              <a:buFont typeface="+mj-ea"/>
              <a:buAutoNum type="circleNumDbPlain"/>
            </a:pPr>
            <a:r>
              <a:rPr lang="en-US" altLang="zh-CN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Select the top </a:t>
            </a:r>
            <a:r>
              <a:rPr lang="en-US" altLang="zh-CN" sz="1200" dirty="0">
                <a:solidFill>
                  <a:srgbClr val="000000"/>
                </a:solidFill>
                <a:latin typeface="Arial" panose="020B0604020202020204" pitchFamily="34" charset="0"/>
              </a:rPr>
              <a:t>8</a:t>
            </a:r>
            <a:r>
              <a:rPr lang="en-US" altLang="zh-CN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as the colors in palette. </a:t>
            </a:r>
          </a:p>
          <a:p>
            <a:pPr marL="342900" indent="-342900">
              <a:buFont typeface="+mj-ea"/>
              <a:buAutoNum type="circleNumDbPlain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89442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9BF31-E636-495B-9519-E223723DA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Network – </a:t>
            </a:r>
            <a:r>
              <a:rPr lang="en-US" altLang="zh-CN" b="0" i="0" dirty="0">
                <a:solidFill>
                  <a:srgbClr val="000000"/>
                </a:solidFill>
                <a:effectLst/>
              </a:rPr>
              <a:t>Image to</a:t>
            </a:r>
            <a:r>
              <a:rPr lang="en-US" altLang="zh-CN" dirty="0">
                <a:solidFill>
                  <a:srgbClr val="000000"/>
                </a:solidFill>
              </a:rPr>
              <a:t> </a:t>
            </a:r>
            <a:r>
              <a:rPr lang="en-US" altLang="zh-CN" b="0" i="0" dirty="0">
                <a:solidFill>
                  <a:srgbClr val="000000"/>
                </a:solidFill>
                <a:effectLst/>
              </a:rPr>
              <a:t>Image</a:t>
            </a:r>
            <a:endParaRPr lang="zh-CN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0CEC097-2198-42F7-9D96-945CE1CB1B53}"/>
              </a:ext>
            </a:extLst>
          </p:cNvPr>
          <p:cNvSpPr txBox="1"/>
          <p:nvPr/>
        </p:nvSpPr>
        <p:spPr>
          <a:xfrm>
            <a:off x="1027296" y="4845287"/>
            <a:ext cx="81207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To make the generator knows how to fill the colors:</a:t>
            </a:r>
          </a:p>
          <a:p>
            <a:endParaRPr lang="en-US" altLang="zh-CN" sz="800" dirty="0"/>
          </a:p>
          <a:p>
            <a:r>
              <a:rPr lang="en-US" altLang="zh-CN" dirty="0"/>
              <a:t>1. For each different comic series, </a:t>
            </a:r>
            <a:r>
              <a:rPr lang="en-US" altLang="zh-CN" b="1" dirty="0"/>
              <a:t>different</a:t>
            </a:r>
            <a:r>
              <a:rPr lang="en-US" altLang="zh-CN" dirty="0"/>
              <a:t> networks need to be trained.</a:t>
            </a:r>
          </a:p>
          <a:p>
            <a:r>
              <a:rPr lang="en-US" altLang="zh-CN" dirty="0"/>
              <a:t>2. Only works for a </a:t>
            </a:r>
            <a:r>
              <a:rPr lang="en-US" altLang="zh-CN" b="1" dirty="0"/>
              <a:t>long serial</a:t>
            </a:r>
            <a:r>
              <a:rPr lang="en-US" altLang="zh-CN" dirty="0"/>
              <a:t> comic since a big dataset is needed.</a:t>
            </a:r>
            <a:endParaRPr lang="zh-CN" alt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188C7A3-AA0A-414A-B6F7-F2B508AF4FBD}"/>
              </a:ext>
            </a:extLst>
          </p:cNvPr>
          <p:cNvGrpSpPr/>
          <p:nvPr/>
        </p:nvGrpSpPr>
        <p:grpSpPr>
          <a:xfrm>
            <a:off x="1133509" y="1621541"/>
            <a:ext cx="8623052" cy="2851941"/>
            <a:chOff x="1133509" y="1621541"/>
            <a:chExt cx="8623052" cy="285194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4140A17-62B2-4CAB-BE84-8CBF2AF16662}"/>
                </a:ext>
              </a:extLst>
            </p:cNvPr>
            <p:cNvGrpSpPr/>
            <p:nvPr/>
          </p:nvGrpSpPr>
          <p:grpSpPr>
            <a:xfrm>
              <a:off x="1133509" y="1636930"/>
              <a:ext cx="1982970" cy="2836552"/>
              <a:chOff x="1133509" y="1636930"/>
              <a:chExt cx="1982970" cy="2836552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300E2EF6-51B6-4B67-8F17-15DBE7561A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3509" y="1636930"/>
                <a:ext cx="1191491" cy="2065252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101E5194-E726-46EB-8351-8D3A48CF20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46058" y="1861489"/>
                <a:ext cx="1191491" cy="2065252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6DFB8B1F-675D-450B-8A5C-E3DC36017B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45679" y="2086048"/>
                <a:ext cx="1191491" cy="2065252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6EBC3E5F-858D-4D44-B20B-7298B033FF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24988" y="2408230"/>
                <a:ext cx="1191491" cy="2065252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85A75D-E662-448B-9648-76DD6467C57B}"/>
                </a:ext>
              </a:extLst>
            </p:cNvPr>
            <p:cNvGrpSpPr/>
            <p:nvPr/>
          </p:nvGrpSpPr>
          <p:grpSpPr>
            <a:xfrm>
              <a:off x="3472873" y="2589447"/>
              <a:ext cx="3896209" cy="1006764"/>
              <a:chOff x="3472873" y="2589447"/>
              <a:chExt cx="3896209" cy="1006764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5CA7911C-003E-41D2-9D0D-B8910509370E}"/>
                  </a:ext>
                </a:extLst>
              </p:cNvPr>
              <p:cNvGrpSpPr/>
              <p:nvPr/>
            </p:nvGrpSpPr>
            <p:grpSpPr>
              <a:xfrm>
                <a:off x="4621355" y="2589447"/>
                <a:ext cx="1524000" cy="1006764"/>
                <a:chOff x="4621355" y="2589447"/>
                <a:chExt cx="1524000" cy="1006764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79A2CA4A-0E18-4B0B-8668-D88640B323EB}"/>
                    </a:ext>
                  </a:extLst>
                </p:cNvPr>
                <p:cNvSpPr/>
                <p:nvPr/>
              </p:nvSpPr>
              <p:spPr>
                <a:xfrm>
                  <a:off x="4621355" y="2589447"/>
                  <a:ext cx="1524000" cy="1006764"/>
                </a:xfrm>
                <a:prstGeom prst="rect">
                  <a:avLst/>
                </a:prstGeom>
                <a:solidFill>
                  <a:schemeClr val="accent1">
                    <a:alpha val="3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6DD8FE16-481D-4CC1-9992-50F581C8D8C8}"/>
                    </a:ext>
                  </a:extLst>
                </p:cNvPr>
                <p:cNvSpPr txBox="1"/>
                <p:nvPr/>
              </p:nvSpPr>
              <p:spPr>
                <a:xfrm>
                  <a:off x="4787609" y="2908163"/>
                  <a:ext cx="11914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Generator</a:t>
                  </a:r>
                  <a:endParaRPr lang="zh-CN" altLang="en-US" dirty="0"/>
                </a:p>
              </p:txBody>
            </p:sp>
          </p:grp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D648C1C4-9365-4E35-B6D2-17883BC43E6B}"/>
                  </a:ext>
                </a:extLst>
              </p:cNvPr>
              <p:cNvSpPr/>
              <p:nvPr/>
            </p:nvSpPr>
            <p:spPr>
              <a:xfrm>
                <a:off x="3472873" y="3001818"/>
                <a:ext cx="843164" cy="275677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Arrow: Right 31">
                <a:extLst>
                  <a:ext uri="{FF2B5EF4-FFF2-40B4-BE49-F238E27FC236}">
                    <a16:creationId xmlns:a16="http://schemas.microsoft.com/office/drawing/2014/main" id="{EDD3EC89-6A51-41D4-8C01-1FE462E4F8BD}"/>
                  </a:ext>
                </a:extLst>
              </p:cNvPr>
              <p:cNvSpPr/>
              <p:nvPr/>
            </p:nvSpPr>
            <p:spPr>
              <a:xfrm>
                <a:off x="6525918" y="3001817"/>
                <a:ext cx="843164" cy="275677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872EA55-6C67-4D9F-BF55-6F0948A7DBAF}"/>
                </a:ext>
              </a:extLst>
            </p:cNvPr>
            <p:cNvGrpSpPr/>
            <p:nvPr/>
          </p:nvGrpSpPr>
          <p:grpSpPr>
            <a:xfrm>
              <a:off x="7792514" y="1621541"/>
              <a:ext cx="1964047" cy="2851941"/>
              <a:chOff x="7792514" y="1621541"/>
              <a:chExt cx="1964047" cy="2851941"/>
            </a:xfrm>
          </p:grpSpPr>
          <p:pic>
            <p:nvPicPr>
              <p:cNvPr id="21" name="Content Placeholder 10">
                <a:extLst>
                  <a:ext uri="{FF2B5EF4-FFF2-40B4-BE49-F238E27FC236}">
                    <a16:creationId xmlns:a16="http://schemas.microsoft.com/office/drawing/2014/main" id="{E678F6C9-0A8A-41B5-BD0A-B1980A688A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92514" y="1621541"/>
                <a:ext cx="1126120" cy="1951941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D59EC2DF-2097-4D26-86C4-4F8586DF18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71823" y="1921541"/>
                <a:ext cx="1126120" cy="1951941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EF1B0870-B62C-48EB-9F06-DBBDBDC24E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51132" y="2221541"/>
                <a:ext cx="1126120" cy="1951941"/>
              </a:xfrm>
              <a:prstGeom prst="rect">
                <a:avLst/>
              </a:prstGeom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8BAC2AE2-4F96-4351-BE80-76E4711125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30441" y="2521541"/>
                <a:ext cx="1126120" cy="1951941"/>
              </a:xfrm>
              <a:prstGeom prst="rect">
                <a:avLst/>
              </a:prstGeom>
            </p:spPr>
          </p:pic>
        </p:grp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804CB9-BF7B-4841-ACC2-9095CC4B3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7116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9BF31-E636-495B-9519-E223723DA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Network - Style transfer</a:t>
            </a:r>
            <a:endParaRPr lang="zh-CN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86DB8D-0DBD-42C1-B2A3-C97D23DDD9D9}"/>
              </a:ext>
            </a:extLst>
          </p:cNvPr>
          <p:cNvSpPr txBox="1"/>
          <p:nvPr/>
        </p:nvSpPr>
        <p:spPr>
          <a:xfrm>
            <a:off x="4264643" y="5671362"/>
            <a:ext cx="81207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The generator knows how to fill the colors from the </a:t>
            </a:r>
            <a:r>
              <a:rPr lang="en-US" altLang="zh-CN" sz="2000" b="1" dirty="0"/>
              <a:t>reference image</a:t>
            </a:r>
            <a:r>
              <a:rPr lang="en-US" altLang="zh-CN" sz="2000" dirty="0"/>
              <a:t>.</a:t>
            </a:r>
          </a:p>
          <a:p>
            <a:endParaRPr lang="en-US" altLang="zh-CN" sz="800" dirty="0"/>
          </a:p>
          <a:p>
            <a:r>
              <a:rPr lang="en-US" altLang="zh-CN" dirty="0"/>
              <a:t>1. Only </a:t>
            </a:r>
            <a:r>
              <a:rPr lang="en-US" altLang="zh-CN" b="1" dirty="0"/>
              <a:t>one</a:t>
            </a:r>
            <a:r>
              <a:rPr lang="en-US" altLang="zh-CN" dirty="0"/>
              <a:t> network is needed.</a:t>
            </a:r>
          </a:p>
          <a:p>
            <a:r>
              <a:rPr lang="en-US" altLang="zh-CN" dirty="0"/>
              <a:t>2. Work for </a:t>
            </a:r>
            <a:r>
              <a:rPr lang="en-US" altLang="zh-CN" b="1" dirty="0"/>
              <a:t>both</a:t>
            </a:r>
            <a:r>
              <a:rPr lang="en-US" altLang="zh-CN" dirty="0"/>
              <a:t> </a:t>
            </a:r>
            <a:r>
              <a:rPr lang="en-US" altLang="zh-CN" b="1" dirty="0"/>
              <a:t>long and short serial</a:t>
            </a:r>
            <a:r>
              <a:rPr lang="en-US" altLang="zh-CN" dirty="0"/>
              <a:t> comics.</a:t>
            </a:r>
            <a:endParaRPr lang="zh-CN" alt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AF2795E-8E13-4E5A-AC85-746B8FC93841}"/>
              </a:ext>
            </a:extLst>
          </p:cNvPr>
          <p:cNvGrpSpPr/>
          <p:nvPr/>
        </p:nvGrpSpPr>
        <p:grpSpPr>
          <a:xfrm>
            <a:off x="618996" y="1496569"/>
            <a:ext cx="9095685" cy="4752877"/>
            <a:chOff x="618996" y="1496569"/>
            <a:chExt cx="9095685" cy="475287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730B59C-8637-4414-BC85-84A6DCBCC417}"/>
                </a:ext>
              </a:extLst>
            </p:cNvPr>
            <p:cNvGrpSpPr/>
            <p:nvPr/>
          </p:nvGrpSpPr>
          <p:grpSpPr>
            <a:xfrm>
              <a:off x="618996" y="1496569"/>
              <a:ext cx="6761689" cy="4752877"/>
              <a:chOff x="618996" y="1496569"/>
              <a:chExt cx="6761689" cy="4752877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5CA7911C-003E-41D2-9D0D-B8910509370E}"/>
                  </a:ext>
                </a:extLst>
              </p:cNvPr>
              <p:cNvGrpSpPr/>
              <p:nvPr/>
            </p:nvGrpSpPr>
            <p:grpSpPr>
              <a:xfrm>
                <a:off x="4633141" y="1791855"/>
                <a:ext cx="1524000" cy="3500581"/>
                <a:chOff x="4621355" y="2589447"/>
                <a:chExt cx="1524000" cy="1006764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79A2CA4A-0E18-4B0B-8668-D88640B323EB}"/>
                    </a:ext>
                  </a:extLst>
                </p:cNvPr>
                <p:cNvSpPr/>
                <p:nvPr/>
              </p:nvSpPr>
              <p:spPr>
                <a:xfrm>
                  <a:off x="4621355" y="2589447"/>
                  <a:ext cx="1524000" cy="1006764"/>
                </a:xfrm>
                <a:prstGeom prst="rect">
                  <a:avLst/>
                </a:prstGeom>
                <a:solidFill>
                  <a:schemeClr val="accent1">
                    <a:alpha val="3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6DD8FE16-481D-4CC1-9992-50F581C8D8C8}"/>
                    </a:ext>
                  </a:extLst>
                </p:cNvPr>
                <p:cNvSpPr txBox="1"/>
                <p:nvPr/>
              </p:nvSpPr>
              <p:spPr>
                <a:xfrm>
                  <a:off x="4798004" y="3030661"/>
                  <a:ext cx="11914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/>
                    <a:t>Generator</a:t>
                  </a:r>
                  <a:endParaRPr lang="zh-CN" altLang="en-US" dirty="0"/>
                </a:p>
              </p:txBody>
            </p:sp>
          </p:grpSp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300E2EF6-51B6-4B67-8F17-15DBE7561A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05061" y="3412894"/>
                <a:ext cx="1191491" cy="2065252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101E5194-E726-46EB-8351-8D3A48CF20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17610" y="3637453"/>
                <a:ext cx="1191491" cy="2065252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6DFB8B1F-675D-450B-8A5C-E3DC36017B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17231" y="3862012"/>
                <a:ext cx="1191491" cy="2065252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6EBC3E5F-858D-4D44-B20B-7298B033FF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6540" y="4184194"/>
                <a:ext cx="1191491" cy="2065252"/>
              </a:xfrm>
              <a:prstGeom prst="rect">
                <a:avLst/>
              </a:prstGeom>
            </p:spPr>
          </p:pic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D648C1C4-9365-4E35-B6D2-17883BC43E6B}"/>
                  </a:ext>
                </a:extLst>
              </p:cNvPr>
              <p:cNvSpPr/>
              <p:nvPr/>
            </p:nvSpPr>
            <p:spPr>
              <a:xfrm>
                <a:off x="3489004" y="4653858"/>
                <a:ext cx="843164" cy="275677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Arrow: Right 31">
                <a:extLst>
                  <a:ext uri="{FF2B5EF4-FFF2-40B4-BE49-F238E27FC236}">
                    <a16:creationId xmlns:a16="http://schemas.microsoft.com/office/drawing/2014/main" id="{EDD3EC89-6A51-41D4-8C01-1FE462E4F8BD}"/>
                  </a:ext>
                </a:extLst>
              </p:cNvPr>
              <p:cNvSpPr/>
              <p:nvPr/>
            </p:nvSpPr>
            <p:spPr>
              <a:xfrm>
                <a:off x="6537521" y="3381792"/>
                <a:ext cx="843164" cy="275677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Arrow: Right 2">
                <a:extLst>
                  <a:ext uri="{FF2B5EF4-FFF2-40B4-BE49-F238E27FC236}">
                    <a16:creationId xmlns:a16="http://schemas.microsoft.com/office/drawing/2014/main" id="{80B0E2F8-E4E8-48AD-84A3-EF16831C4598}"/>
                  </a:ext>
                </a:extLst>
              </p:cNvPr>
              <p:cNvSpPr/>
              <p:nvPr/>
            </p:nvSpPr>
            <p:spPr>
              <a:xfrm>
                <a:off x="3489004" y="2176589"/>
                <a:ext cx="843164" cy="275677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3AAE47D-8155-4A2E-ADCA-A2AB3AF74E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68663" y="1496569"/>
                <a:ext cx="1088011" cy="1885885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DD95605-1C5C-4636-A6FC-72AE8E3DF0D0}"/>
                  </a:ext>
                </a:extLst>
              </p:cNvPr>
              <p:cNvSpPr txBox="1"/>
              <p:nvPr/>
            </p:nvSpPr>
            <p:spPr>
              <a:xfrm>
                <a:off x="618996" y="2013351"/>
                <a:ext cx="109823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b="1" dirty="0"/>
                  <a:t>Reference Image</a:t>
                </a:r>
                <a:endParaRPr lang="zh-CN" altLang="en-US" sz="1400" b="1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7476FD8-63B9-46A5-A532-A63AE9EECFD8}"/>
                </a:ext>
              </a:extLst>
            </p:cNvPr>
            <p:cNvGrpSpPr/>
            <p:nvPr/>
          </p:nvGrpSpPr>
          <p:grpSpPr>
            <a:xfrm>
              <a:off x="7750634" y="2308223"/>
              <a:ext cx="1964047" cy="2851941"/>
              <a:chOff x="7750634" y="2308223"/>
              <a:chExt cx="1964047" cy="2851941"/>
            </a:xfrm>
          </p:grpSpPr>
          <p:pic>
            <p:nvPicPr>
              <p:cNvPr id="21" name="Content Placeholder 10">
                <a:extLst>
                  <a:ext uri="{FF2B5EF4-FFF2-40B4-BE49-F238E27FC236}">
                    <a16:creationId xmlns:a16="http://schemas.microsoft.com/office/drawing/2014/main" id="{57A2F273-343D-480B-8654-404578C97F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50634" y="2308223"/>
                <a:ext cx="1126120" cy="1951941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0EE4BFCB-092B-4037-915A-653E585CED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29943" y="2608223"/>
                <a:ext cx="1126120" cy="1951941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9174ADDE-0768-4FE1-B2A8-183E5228DC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09252" y="2908223"/>
                <a:ext cx="1126120" cy="1951941"/>
              </a:xfrm>
              <a:prstGeom prst="rect">
                <a:avLst/>
              </a:prstGeom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2E900CE0-69B8-422C-B6B7-7717C43BDD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88561" y="3208223"/>
                <a:ext cx="1126120" cy="1951941"/>
              </a:xfrm>
              <a:prstGeom prst="rect">
                <a:avLst/>
              </a:prstGeom>
            </p:spPr>
          </p:pic>
        </p:grpSp>
      </p:grp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46E7F43-225D-4E8F-8AF2-30E9E69E4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6388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5C33C5-9764-48D6-A7B2-8180085AB900}"/>
              </a:ext>
            </a:extLst>
          </p:cNvPr>
          <p:cNvSpPr txBox="1"/>
          <p:nvPr/>
        </p:nvSpPr>
        <p:spPr>
          <a:xfrm>
            <a:off x="1345324" y="92039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Grass</a:t>
            </a:r>
            <a:endParaRPr lang="zh-CN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BC50B9-8E01-456F-9299-E1C5B84D09D5}"/>
              </a:ext>
            </a:extLst>
          </p:cNvPr>
          <p:cNvSpPr txBox="1"/>
          <p:nvPr/>
        </p:nvSpPr>
        <p:spPr>
          <a:xfrm>
            <a:off x="659524" y="2097098"/>
            <a:ext cx="3187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T-shirt of character A</a:t>
            </a:r>
            <a:endParaRPr lang="zh-CN" altLang="en-US" sz="2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72682F2-4943-4FF7-A850-7E5FCC178C0B}"/>
              </a:ext>
            </a:extLst>
          </p:cNvPr>
          <p:cNvCxnSpPr>
            <a:cxnSpLocks/>
          </p:cNvCxnSpPr>
          <p:nvPr/>
        </p:nvCxnSpPr>
        <p:spPr>
          <a:xfrm>
            <a:off x="3846786" y="1151222"/>
            <a:ext cx="2514600" cy="330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FB2E69-B04C-45A4-B7D9-9569A098043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846786" y="1555531"/>
            <a:ext cx="2514600" cy="77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C2274D3-B8F0-4855-AC99-7C7E7E376193}"/>
              </a:ext>
            </a:extLst>
          </p:cNvPr>
          <p:cNvSpPr txBox="1"/>
          <p:nvPr/>
        </p:nvSpPr>
        <p:spPr>
          <a:xfrm>
            <a:off x="6708228" y="125112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Green</a:t>
            </a:r>
            <a:endParaRPr lang="zh-CN" altLang="en-US" sz="240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A5B3A6B-1FBA-4AFB-8AC8-8D75BD2AF920}"/>
              </a:ext>
            </a:extLst>
          </p:cNvPr>
          <p:cNvGrpSpPr/>
          <p:nvPr/>
        </p:nvGrpSpPr>
        <p:grpSpPr>
          <a:xfrm>
            <a:off x="659524" y="3640375"/>
            <a:ext cx="10660117" cy="1966499"/>
            <a:chOff x="659524" y="3232601"/>
            <a:chExt cx="10660117" cy="196649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D8820DC-8017-43DE-96EA-933ABE0CE89E}"/>
                </a:ext>
              </a:extLst>
            </p:cNvPr>
            <p:cNvSpPr txBox="1"/>
            <p:nvPr/>
          </p:nvSpPr>
          <p:spPr>
            <a:xfrm>
              <a:off x="1345324" y="3294827"/>
              <a:ext cx="1828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/>
                <a:t>Grass</a:t>
              </a:r>
              <a:endParaRPr lang="zh-CN" altLang="en-US" sz="24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A6C16F2-BC8F-4203-80C7-08D001E71FCE}"/>
                </a:ext>
              </a:extLst>
            </p:cNvPr>
            <p:cNvSpPr txBox="1"/>
            <p:nvPr/>
          </p:nvSpPr>
          <p:spPr>
            <a:xfrm>
              <a:off x="659524" y="4614326"/>
              <a:ext cx="31872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/>
                <a:t>T-shirt of character A</a:t>
              </a:r>
              <a:endParaRPr lang="zh-CN" altLang="en-US" sz="2400" dirty="0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B35F9277-7E2A-484F-950F-B64CA66070F9}"/>
                </a:ext>
              </a:extLst>
            </p:cNvPr>
            <p:cNvCxnSpPr>
              <a:cxnSpLocks/>
            </p:cNvCxnSpPr>
            <p:nvPr/>
          </p:nvCxnSpPr>
          <p:spPr>
            <a:xfrm>
              <a:off x="3846786" y="3591124"/>
              <a:ext cx="13348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B50B8E0-ECE7-4E30-8D4E-AF0C38DD4081}"/>
                </a:ext>
              </a:extLst>
            </p:cNvPr>
            <p:cNvCxnSpPr>
              <a:cxnSpLocks/>
            </p:cNvCxnSpPr>
            <p:nvPr/>
          </p:nvCxnSpPr>
          <p:spPr>
            <a:xfrm>
              <a:off x="3846786" y="4845158"/>
              <a:ext cx="13348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A2E8CC7-2F99-4D8F-89CD-5B57B0654A4E}"/>
                </a:ext>
              </a:extLst>
            </p:cNvPr>
            <p:cNvSpPr txBox="1"/>
            <p:nvPr/>
          </p:nvSpPr>
          <p:spPr>
            <a:xfrm>
              <a:off x="5454869" y="3232601"/>
              <a:ext cx="29323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Dimension m in embedding space </a:t>
              </a:r>
              <a:endParaRPr lang="zh-CN" altLang="en-US" sz="20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1D9C2F-3904-4648-BE67-64FCCD455CE2}"/>
                </a:ext>
              </a:extLst>
            </p:cNvPr>
            <p:cNvSpPr txBox="1"/>
            <p:nvPr/>
          </p:nvSpPr>
          <p:spPr>
            <a:xfrm>
              <a:off x="5454869" y="4491214"/>
              <a:ext cx="29323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Dimension n in embedding space </a:t>
              </a:r>
              <a:endParaRPr lang="zh-CN" altLang="en-US" sz="2000" dirty="0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187B809-96F9-4DCC-BA6A-F37F5AC74E4F}"/>
                </a:ext>
              </a:extLst>
            </p:cNvPr>
            <p:cNvCxnSpPr>
              <a:cxnSpLocks/>
            </p:cNvCxnSpPr>
            <p:nvPr/>
          </p:nvCxnSpPr>
          <p:spPr>
            <a:xfrm>
              <a:off x="7719848" y="3586544"/>
              <a:ext cx="13348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DCFFC130-6DB2-42E6-A35D-A74028526E3D}"/>
                </a:ext>
              </a:extLst>
            </p:cNvPr>
            <p:cNvCxnSpPr>
              <a:cxnSpLocks/>
            </p:cNvCxnSpPr>
            <p:nvPr/>
          </p:nvCxnSpPr>
          <p:spPr>
            <a:xfrm>
              <a:off x="7719848" y="4845157"/>
              <a:ext cx="13348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AF96987-A207-4D13-8E4C-E02171659AC1}"/>
                </a:ext>
              </a:extLst>
            </p:cNvPr>
            <p:cNvSpPr txBox="1"/>
            <p:nvPr/>
          </p:nvSpPr>
          <p:spPr>
            <a:xfrm>
              <a:off x="9490841" y="3294827"/>
              <a:ext cx="1828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/>
                <a:t>Green</a:t>
              </a:r>
              <a:endParaRPr lang="zh-CN" altLang="en-US" sz="24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AE11022-6FD0-43F0-8D92-AADEF9F8F679}"/>
                </a:ext>
              </a:extLst>
            </p:cNvPr>
            <p:cNvSpPr txBox="1"/>
            <p:nvPr/>
          </p:nvSpPr>
          <p:spPr>
            <a:xfrm>
              <a:off x="9490841" y="4614324"/>
              <a:ext cx="1828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/>
                <a:t>Green</a:t>
              </a:r>
              <a:endParaRPr lang="zh-CN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6373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AF29453F-8623-4AFB-BF01-7E958096A1F9}"/>
              </a:ext>
            </a:extLst>
          </p:cNvPr>
          <p:cNvSpPr txBox="1"/>
          <p:nvPr/>
        </p:nvSpPr>
        <p:spPr>
          <a:xfrm>
            <a:off x="527172" y="6413558"/>
            <a:ext cx="6387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1</a:t>
            </a:r>
            <a:r>
              <a:rPr lang="zh-CN" altLang="en-US" sz="1400" dirty="0"/>
              <a:t>：</a:t>
            </a:r>
            <a:r>
              <a:rPr lang="en-US" altLang="zh-CN" sz="1400" dirty="0">
                <a:hlinkClick r:id="rId3"/>
              </a:rPr>
              <a:t>https://github.com/ktaebum/AttentionedDeepPaint/blob/master/poster.pdf</a:t>
            </a:r>
            <a:endParaRPr lang="en-US" altLang="zh-CN" sz="1400" dirty="0"/>
          </a:p>
          <a:p>
            <a:endParaRPr lang="zh-CN" altLang="en-US" sz="1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8622364-F6A5-41E6-AEA3-840E8D6E5FD7}"/>
              </a:ext>
            </a:extLst>
          </p:cNvPr>
          <p:cNvGrpSpPr/>
          <p:nvPr/>
        </p:nvGrpSpPr>
        <p:grpSpPr>
          <a:xfrm>
            <a:off x="604234" y="1377370"/>
            <a:ext cx="10983532" cy="3128363"/>
            <a:chOff x="676600" y="746750"/>
            <a:chExt cx="10983532" cy="312836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149351E-7CB0-4DD1-A2F3-9C2C42D78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6456" y="1331810"/>
              <a:ext cx="3244869" cy="1325563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9C14007-80A8-46B4-8C66-5573EE61B773}"/>
                </a:ext>
              </a:extLst>
            </p:cNvPr>
            <p:cNvSpPr txBox="1"/>
            <p:nvPr/>
          </p:nvSpPr>
          <p:spPr>
            <a:xfrm>
              <a:off x="676600" y="2657373"/>
              <a:ext cx="20091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Reference Image</a:t>
              </a:r>
              <a:endParaRPr lang="zh-CN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8C8E980-B85D-469F-A1C7-D1DCFA5D32EF}"/>
                </a:ext>
              </a:extLst>
            </p:cNvPr>
            <p:cNvSpPr txBox="1"/>
            <p:nvPr/>
          </p:nvSpPr>
          <p:spPr>
            <a:xfrm>
              <a:off x="5853908" y="3505781"/>
              <a:ext cx="42371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Generator: Attention U-net</a:t>
              </a:r>
              <a:endParaRPr lang="zh-CN" altLang="en-US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ED6644EB-C3FB-4956-B843-76549947B4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9" r="388" b="1136"/>
            <a:stretch/>
          </p:blipFill>
          <p:spPr>
            <a:xfrm>
              <a:off x="3156514" y="746750"/>
              <a:ext cx="8503618" cy="2533584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9AFE826-EEFA-407E-B639-1404F80A0DC0}"/>
              </a:ext>
            </a:extLst>
          </p:cNvPr>
          <p:cNvSpPr txBox="1"/>
          <p:nvPr/>
        </p:nvSpPr>
        <p:spPr>
          <a:xfrm>
            <a:off x="467046" y="436879"/>
            <a:ext cx="6743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Review - Basic Model: </a:t>
            </a:r>
            <a:r>
              <a:rPr lang="en-US" altLang="zh-CN" sz="2400" dirty="0" err="1"/>
              <a:t>Attentioned</a:t>
            </a:r>
            <a:r>
              <a:rPr lang="en-US" altLang="zh-CN" sz="2400" dirty="0"/>
              <a:t> Deep Paint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598258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80BD999-BF20-478B-8864-B65F40C7BA91}"/>
              </a:ext>
            </a:extLst>
          </p:cNvPr>
          <p:cNvSpPr txBox="1"/>
          <p:nvPr/>
        </p:nvSpPr>
        <p:spPr>
          <a:xfrm>
            <a:off x="669073" y="1177344"/>
            <a:ext cx="10169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Intro: An image can contain an </a:t>
            </a:r>
            <a:r>
              <a:rPr lang="en-US" altLang="zh-CN" sz="2400" b="1" dirty="0"/>
              <a:t>arbitrary number of instances </a:t>
            </a:r>
            <a:r>
              <a:rPr lang="en-US" altLang="zh-CN" sz="2400" dirty="0"/>
              <a:t>and that the labeling is permutation-invariant: it </a:t>
            </a:r>
            <a:r>
              <a:rPr lang="en-US" altLang="zh-CN" sz="2400" b="1" dirty="0"/>
              <a:t>does not matter which specific label </a:t>
            </a:r>
            <a:r>
              <a:rPr lang="en-US" altLang="zh-CN" sz="2400" dirty="0"/>
              <a:t>an instance gets, as long as it is different from all other instance labels.</a:t>
            </a:r>
            <a:endParaRPr lang="zh-CN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73BA63-7157-461C-A53B-FFC63D9FC1BC}"/>
              </a:ext>
            </a:extLst>
          </p:cNvPr>
          <p:cNvSpPr txBox="1"/>
          <p:nvPr/>
        </p:nvSpPr>
        <p:spPr>
          <a:xfrm>
            <a:off x="669073" y="484847"/>
            <a:ext cx="101699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Paper: Semantic Instance Segmentation with a Discriminative Loss Function</a:t>
            </a:r>
            <a:endParaRPr lang="zh-CN" alt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211083-6F0F-438D-A32B-BAF259414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73" y="2799179"/>
            <a:ext cx="10230991" cy="357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860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0BF3A56-C700-40EE-BBDD-6096FE983FC6}"/>
              </a:ext>
            </a:extLst>
          </p:cNvPr>
          <p:cNvGrpSpPr/>
          <p:nvPr/>
        </p:nvGrpSpPr>
        <p:grpSpPr>
          <a:xfrm>
            <a:off x="935420" y="956442"/>
            <a:ext cx="10321159" cy="3058510"/>
            <a:chOff x="388883" y="777766"/>
            <a:chExt cx="10321159" cy="305851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D8C44DF-C722-41CB-946F-F64C26BE8A8F}"/>
                </a:ext>
              </a:extLst>
            </p:cNvPr>
            <p:cNvSpPr/>
            <p:nvPr/>
          </p:nvSpPr>
          <p:spPr>
            <a:xfrm>
              <a:off x="388883" y="777766"/>
              <a:ext cx="10321159" cy="305851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A8BCDD4-160A-4DDF-854B-26ED5F19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0263" y="990600"/>
              <a:ext cx="2438400" cy="24384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A409297-B98A-465A-AE51-052786E3F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255" y="990600"/>
              <a:ext cx="2438400" cy="24384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0BE0F33-1F7D-4CB4-ADB5-6AD962D02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1738" y="990600"/>
              <a:ext cx="2438400" cy="2438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1816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B26E41-2613-4909-888B-8309B0093A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46" y="1141690"/>
            <a:ext cx="6105750" cy="500434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37BADB5-17C9-48CF-98BE-E79BDF88CA0A}"/>
              </a:ext>
            </a:extLst>
          </p:cNvPr>
          <p:cNvSpPr txBox="1"/>
          <p:nvPr/>
        </p:nvSpPr>
        <p:spPr>
          <a:xfrm>
            <a:off x="467046" y="436879"/>
            <a:ext cx="3264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Review - Dataset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05112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B26E41-2613-4909-888B-8309B0093A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46" y="1141690"/>
            <a:ext cx="6105750" cy="50043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D292AE-0A55-48C9-8466-855B74AF7A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717" y="535106"/>
            <a:ext cx="1168459" cy="20253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6DBE7B-DB85-441A-8A28-FB8A6EB997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011" y="773827"/>
            <a:ext cx="1168459" cy="20253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FC0DEE-BF13-4823-BB07-CE84C5FB66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6962" y="535106"/>
            <a:ext cx="1168459" cy="20253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2C30295-1B70-4F06-9151-256C2C32BE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870" y="730871"/>
            <a:ext cx="1168459" cy="20253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C6BE3F-C277-4F83-8909-925F331038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718" y="3952755"/>
            <a:ext cx="1162648" cy="20152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EFAC6F-6D24-4AA2-A10E-5A3AF93412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597" y="4279560"/>
            <a:ext cx="1140873" cy="19775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F89C74-B0F1-42F1-8AB9-DCB8732E555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701" y="3913502"/>
            <a:ext cx="1207939" cy="20937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F83EDEB-36A1-4140-9E24-E4383CD46D1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871" y="4279560"/>
            <a:ext cx="1168459" cy="2025329"/>
          </a:xfrm>
          <a:prstGeom prst="rect">
            <a:avLst/>
          </a:prstGeom>
        </p:spPr>
      </p:pic>
      <p:sp>
        <p:nvSpPr>
          <p:cNvPr id="17" name="Arrow: Down 16">
            <a:extLst>
              <a:ext uri="{FF2B5EF4-FFF2-40B4-BE49-F238E27FC236}">
                <a16:creationId xmlns:a16="http://schemas.microsoft.com/office/drawing/2014/main" id="{E12558B0-5A12-4640-8772-5E2A9DB9C2BB}"/>
              </a:ext>
            </a:extLst>
          </p:cNvPr>
          <p:cNvSpPr/>
          <p:nvPr/>
        </p:nvSpPr>
        <p:spPr>
          <a:xfrm>
            <a:off x="9332259" y="3189836"/>
            <a:ext cx="100884" cy="37289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7BADB5-17C9-48CF-98BE-E79BDF88CA0A}"/>
              </a:ext>
            </a:extLst>
          </p:cNvPr>
          <p:cNvSpPr txBox="1"/>
          <p:nvPr/>
        </p:nvSpPr>
        <p:spPr>
          <a:xfrm>
            <a:off x="467046" y="436879"/>
            <a:ext cx="3190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Review - Dataset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5012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33E74D-C627-4D4B-BF27-6B780430D8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06" y="1583277"/>
            <a:ext cx="4155585" cy="138519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C150E5-1DEA-4772-BDA4-53707B7AA1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06" y="3060658"/>
            <a:ext cx="4155585" cy="13851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96CCED-7579-4CAF-8B9B-36FF2862A5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06" y="4538039"/>
            <a:ext cx="4155585" cy="13851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8E22D7-7CCE-415A-BF3B-94540800F6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508" y="1583277"/>
            <a:ext cx="1385194" cy="1385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42BCD8-B257-4970-9A27-6D9FFFFC8B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508" y="3060658"/>
            <a:ext cx="1385194" cy="13851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19100A2-AC33-46AB-B941-B98435542D65}"/>
              </a:ext>
            </a:extLst>
          </p:cNvPr>
          <p:cNvSpPr txBox="1"/>
          <p:nvPr/>
        </p:nvSpPr>
        <p:spPr>
          <a:xfrm>
            <a:off x="725506" y="1096115"/>
            <a:ext cx="7392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</a:t>
            </a:r>
            <a:r>
              <a:rPr lang="en-US" altLang="zh-CN" sz="1600" b="1" dirty="0"/>
              <a:t>line-art      reference image     output                    ground truth </a:t>
            </a:r>
            <a:endParaRPr lang="zh-CN" altLang="en-US" sz="1600" b="1" dirty="0"/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A9B23E54-5B97-463C-9F76-651E38DF1D1D}"/>
              </a:ext>
            </a:extLst>
          </p:cNvPr>
          <p:cNvSpPr/>
          <p:nvPr/>
        </p:nvSpPr>
        <p:spPr>
          <a:xfrm>
            <a:off x="7547023" y="1818138"/>
            <a:ext cx="257576" cy="2305318"/>
          </a:xfrm>
          <a:prstGeom prst="rightBrace">
            <a:avLst>
              <a:gd name="adj1" fmla="val 8333"/>
              <a:gd name="adj2" fmla="val 48305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6D6A8B-A0CD-4BAE-87E3-524EE6A0C27B}"/>
              </a:ext>
            </a:extLst>
          </p:cNvPr>
          <p:cNvSpPr txBox="1"/>
          <p:nvPr/>
        </p:nvSpPr>
        <p:spPr>
          <a:xfrm>
            <a:off x="8117978" y="2606344"/>
            <a:ext cx="3235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It works on the scenery which is similar to the training set</a:t>
            </a:r>
            <a:endParaRPr lang="zh-CN" alt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3523C53-D050-4248-BEC2-4C977537D12A}"/>
              </a:ext>
            </a:extLst>
          </p:cNvPr>
          <p:cNvCxnSpPr>
            <a:cxnSpLocks/>
          </p:cNvCxnSpPr>
          <p:nvPr/>
        </p:nvCxnSpPr>
        <p:spPr>
          <a:xfrm>
            <a:off x="6975465" y="5230636"/>
            <a:ext cx="6868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C96F76C-85F8-4FF0-9477-A0F88DCF7B98}"/>
              </a:ext>
            </a:extLst>
          </p:cNvPr>
          <p:cNvSpPr txBox="1"/>
          <p:nvPr/>
        </p:nvSpPr>
        <p:spPr>
          <a:xfrm>
            <a:off x="7804599" y="4907470"/>
            <a:ext cx="4074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model really transfers the color instead of ignoring the reference image!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7315C0-B282-465E-8938-FC32B3BD61A4}"/>
              </a:ext>
            </a:extLst>
          </p:cNvPr>
          <p:cNvSpPr txBox="1"/>
          <p:nvPr/>
        </p:nvSpPr>
        <p:spPr>
          <a:xfrm>
            <a:off x="467046" y="436879"/>
            <a:ext cx="3390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Review – Result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72089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796CCED-7579-4CAF-8B9B-36FF2862A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06" y="1770106"/>
            <a:ext cx="4155585" cy="13851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19100A2-AC33-46AB-B941-B98435542D65}"/>
              </a:ext>
            </a:extLst>
          </p:cNvPr>
          <p:cNvSpPr txBox="1"/>
          <p:nvPr/>
        </p:nvSpPr>
        <p:spPr>
          <a:xfrm>
            <a:off x="725506" y="1215127"/>
            <a:ext cx="7392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</a:t>
            </a:r>
            <a:r>
              <a:rPr lang="en-US" altLang="zh-CN" sz="1600" b="1" dirty="0"/>
              <a:t>line-art      reference image     output</a:t>
            </a:r>
            <a:endParaRPr lang="zh-CN" altLang="en-US" sz="1600" b="1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3523C53-D050-4248-BEC2-4C977537D12A}"/>
              </a:ext>
            </a:extLst>
          </p:cNvPr>
          <p:cNvCxnSpPr>
            <a:cxnSpLocks/>
          </p:cNvCxnSpPr>
          <p:nvPr/>
        </p:nvCxnSpPr>
        <p:spPr>
          <a:xfrm>
            <a:off x="5409130" y="2448679"/>
            <a:ext cx="6868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C96F76C-85F8-4FF0-9477-A0F88DCF7B98}"/>
              </a:ext>
            </a:extLst>
          </p:cNvPr>
          <p:cNvSpPr txBox="1"/>
          <p:nvPr/>
        </p:nvSpPr>
        <p:spPr>
          <a:xfrm>
            <a:off x="6541426" y="2151915"/>
            <a:ext cx="4155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model really transfers the color instead of ignoring the reference image!</a:t>
            </a:r>
            <a:endParaRPr lang="zh-CN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758D8F9-1D62-4C84-B117-38DCEA0D2A08}"/>
              </a:ext>
            </a:extLst>
          </p:cNvPr>
          <p:cNvSpPr/>
          <p:nvPr/>
        </p:nvSpPr>
        <p:spPr>
          <a:xfrm>
            <a:off x="6467690" y="2099669"/>
            <a:ext cx="4229320" cy="7260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574FEF3-EAF4-4B76-8A85-5EF684BFA3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656" y="3155299"/>
            <a:ext cx="4599388" cy="15305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A8C017-001E-4164-AF8B-93469BE69753}"/>
              </a:ext>
            </a:extLst>
          </p:cNvPr>
          <p:cNvSpPr txBox="1"/>
          <p:nvPr/>
        </p:nvSpPr>
        <p:spPr>
          <a:xfrm>
            <a:off x="4416928" y="3689956"/>
            <a:ext cx="2329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/>
              <a:t>After 50 epochs: </a:t>
            </a:r>
          </a:p>
          <a:p>
            <a:endParaRPr lang="zh-CN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3D8C9A-083B-46AB-8E72-0F41277A1735}"/>
              </a:ext>
            </a:extLst>
          </p:cNvPr>
          <p:cNvSpPr txBox="1"/>
          <p:nvPr/>
        </p:nvSpPr>
        <p:spPr>
          <a:xfrm>
            <a:off x="467046" y="436879"/>
            <a:ext cx="4942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Problem after training 50 epochs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26747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AEC8E76-D0D5-4C00-8BDB-E68C9DCEF011}"/>
              </a:ext>
            </a:extLst>
          </p:cNvPr>
          <p:cNvGrpSpPr/>
          <p:nvPr/>
        </p:nvGrpSpPr>
        <p:grpSpPr>
          <a:xfrm>
            <a:off x="2568666" y="1541996"/>
            <a:ext cx="6869623" cy="4322775"/>
            <a:chOff x="3472557" y="2873784"/>
            <a:chExt cx="6118708" cy="390013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8C14E4F-8578-41F5-AB55-B2BD529EA4EF}"/>
                </a:ext>
              </a:extLst>
            </p:cNvPr>
            <p:cNvGrpSpPr/>
            <p:nvPr/>
          </p:nvGrpSpPr>
          <p:grpSpPr>
            <a:xfrm>
              <a:off x="3472557" y="2873784"/>
              <a:ext cx="6100268" cy="3474464"/>
              <a:chOff x="3952875" y="2930018"/>
              <a:chExt cx="6100268" cy="3474464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19BF95A3-E41C-4AC5-A5DF-7994573279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52626" y="2930019"/>
                <a:ext cx="1002249" cy="1737231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2965ACA-F9E7-4F6C-8B20-758A59DB6C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50894" y="2930018"/>
                <a:ext cx="1002249" cy="1737232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A4FCB0E5-309A-414F-B485-0BBBFFB320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52875" y="2930019"/>
                <a:ext cx="1002249" cy="1737231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83256DC-3CC0-45D4-82FC-E2A4D57E99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52875" y="4667250"/>
                <a:ext cx="1002249" cy="1737232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5CBBB62C-8D0C-457F-B8AE-F4FD21F3FC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52625" y="4667249"/>
                <a:ext cx="1002249" cy="1737232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CF2BEEF8-504D-4922-9070-107B8E3257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50892" y="4667249"/>
                <a:ext cx="1002249" cy="1737231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54938A6B-7EAC-48BB-9FA9-639AB6B2FE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4358" y="2930018"/>
                <a:ext cx="1002249" cy="1737231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63F6165A-CBDF-4077-8712-E20A6527CD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54357" y="4667250"/>
                <a:ext cx="1002249" cy="1737232"/>
              </a:xfrm>
              <a:prstGeom prst="rect">
                <a:avLst/>
              </a:prstGeom>
            </p:spPr>
          </p:pic>
        </p:grpSp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130F33EE-BEB8-41E8-A5A2-8899CABC858A}"/>
                </a:ext>
              </a:extLst>
            </p:cNvPr>
            <p:cNvSpPr/>
            <p:nvPr/>
          </p:nvSpPr>
          <p:spPr>
            <a:xfrm>
              <a:off x="4829067" y="4517935"/>
              <a:ext cx="790710" cy="18616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8F26330-8810-4009-B992-A601DF92B0CF}"/>
                </a:ext>
              </a:extLst>
            </p:cNvPr>
            <p:cNvSpPr txBox="1"/>
            <p:nvPr/>
          </p:nvSpPr>
          <p:spPr>
            <a:xfrm>
              <a:off x="3699639" y="6400797"/>
              <a:ext cx="777765" cy="373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RGB</a:t>
              </a:r>
              <a:endParaRPr lang="zh-CN" alt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4EB923-A6FA-41E3-9F59-B9E6DBF9AE5D}"/>
                </a:ext>
              </a:extLst>
            </p:cNvPr>
            <p:cNvSpPr txBox="1"/>
            <p:nvPr/>
          </p:nvSpPr>
          <p:spPr>
            <a:xfrm>
              <a:off x="6198523" y="6400796"/>
              <a:ext cx="777765" cy="373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RGB</a:t>
              </a:r>
              <a:endParaRPr lang="zh-CN" alt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8DC91FE-C754-4FB0-8DB7-8C390B903A2F}"/>
                </a:ext>
              </a:extLst>
            </p:cNvPr>
            <p:cNvSpPr txBox="1"/>
            <p:nvPr/>
          </p:nvSpPr>
          <p:spPr>
            <a:xfrm>
              <a:off x="7486281" y="6400796"/>
              <a:ext cx="777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GBR</a:t>
              </a:r>
              <a:endParaRPr lang="zh-CN" alt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DABD0CF-AFB7-478A-B566-CE02FCE3389F}"/>
                </a:ext>
              </a:extLst>
            </p:cNvPr>
            <p:cNvSpPr txBox="1"/>
            <p:nvPr/>
          </p:nvSpPr>
          <p:spPr>
            <a:xfrm>
              <a:off x="8813500" y="6400796"/>
              <a:ext cx="777765" cy="373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BRG</a:t>
              </a:r>
              <a:endParaRPr lang="zh-CN" altLang="en-US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8FA4B38-46D4-4AAC-B44A-633677D633E0}"/>
              </a:ext>
            </a:extLst>
          </p:cNvPr>
          <p:cNvSpPr txBox="1"/>
          <p:nvPr/>
        </p:nvSpPr>
        <p:spPr>
          <a:xfrm>
            <a:off x="467046" y="436879"/>
            <a:ext cx="4942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Idea: data augmentation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28197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244093D-A845-4E92-B7DC-84E820A1679D}"/>
              </a:ext>
            </a:extLst>
          </p:cNvPr>
          <p:cNvGrpSpPr/>
          <p:nvPr/>
        </p:nvGrpSpPr>
        <p:grpSpPr>
          <a:xfrm>
            <a:off x="502434" y="960362"/>
            <a:ext cx="11187131" cy="5038711"/>
            <a:chOff x="502434" y="666075"/>
            <a:chExt cx="11187131" cy="503871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7A8B1E9-6D42-4992-A006-C43A362CF1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1384"/>
            <a:stretch/>
          </p:blipFill>
          <p:spPr>
            <a:xfrm>
              <a:off x="502435" y="952833"/>
              <a:ext cx="11187130" cy="390294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1AE7CA0-B597-40DB-B2E4-FF017CE02A1B}"/>
                </a:ext>
              </a:extLst>
            </p:cNvPr>
            <p:cNvSpPr txBox="1"/>
            <p:nvPr/>
          </p:nvSpPr>
          <p:spPr>
            <a:xfrm>
              <a:off x="1818290" y="676587"/>
              <a:ext cx="2167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Reference</a:t>
              </a:r>
              <a:endParaRPr lang="zh-CN" altLang="en-US" sz="14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E07616-564D-48AE-8ADB-4FC000D376C9}"/>
                </a:ext>
              </a:extLst>
            </p:cNvPr>
            <p:cNvSpPr txBox="1"/>
            <p:nvPr/>
          </p:nvSpPr>
          <p:spPr>
            <a:xfrm>
              <a:off x="3116314" y="666075"/>
              <a:ext cx="21671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Result</a:t>
              </a:r>
              <a:endParaRPr lang="zh-CN" altLang="en-US" sz="1400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C8C7F01-CE41-45C4-A037-3669D2407963}"/>
                </a:ext>
              </a:extLst>
            </p:cNvPr>
            <p:cNvSpPr txBox="1"/>
            <p:nvPr/>
          </p:nvSpPr>
          <p:spPr>
            <a:xfrm>
              <a:off x="502434" y="5058455"/>
              <a:ext cx="49066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dirty="0"/>
                <a:t>T</a:t>
              </a:r>
              <a:r>
                <a:rPr lang="en-US" altLang="zh-CN" sz="1800" b="0" i="0" u="none" strike="noStrike" baseline="0" dirty="0"/>
                <a:t>he reference images only decide which way the network will choose to colorize the </a:t>
              </a:r>
              <a:r>
                <a:rPr lang="en-US" altLang="zh-CN" sz="1800" b="0" i="0" u="none" strike="noStrike" baseline="0" dirty="0" err="1"/>
                <a:t>lineart</a:t>
              </a:r>
              <a:r>
                <a:rPr lang="en-US" altLang="zh-CN" dirty="0"/>
                <a:t>.</a:t>
              </a:r>
              <a:endParaRPr lang="zh-CN" altLang="en-US" dirty="0"/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9250CAD8-D5D8-4F9E-8D17-A6A5747FC393}"/>
                </a:ext>
              </a:extLst>
            </p:cNvPr>
            <p:cNvCxnSpPr>
              <a:cxnSpLocks/>
            </p:cNvCxnSpPr>
            <p:nvPr/>
          </p:nvCxnSpPr>
          <p:spPr>
            <a:xfrm>
              <a:off x="5507420" y="5381621"/>
              <a:ext cx="117715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1FD75B7-B8B3-4651-8477-8C045BDAE02D}"/>
                </a:ext>
              </a:extLst>
            </p:cNvPr>
            <p:cNvSpPr txBox="1"/>
            <p:nvPr/>
          </p:nvSpPr>
          <p:spPr>
            <a:xfrm>
              <a:off x="7020910" y="5196954"/>
              <a:ext cx="25540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Classification</a:t>
              </a:r>
              <a:endParaRPr lang="zh-CN" altLang="en-US" b="1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B187D12-A98E-4AE1-96AA-2EA5301C66A0}"/>
              </a:ext>
            </a:extLst>
          </p:cNvPr>
          <p:cNvSpPr txBox="1"/>
          <p:nvPr/>
        </p:nvSpPr>
        <p:spPr>
          <a:xfrm>
            <a:off x="467046" y="436879"/>
            <a:ext cx="4942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Result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00417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1938</TotalTime>
  <Words>639</Words>
  <Application>Microsoft Office PowerPoint</Application>
  <PresentationFormat>Widescreen</PresentationFormat>
  <Paragraphs>118</Paragraphs>
  <Slides>31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等线</vt:lpstr>
      <vt:lpstr>等线 Light</vt:lpstr>
      <vt:lpstr>Arial</vt:lpstr>
      <vt:lpstr>Times New Roman</vt:lpstr>
      <vt:lpstr>Office Theme</vt:lpstr>
      <vt:lpstr>Automatic Flat Coloring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Idea</vt:lpstr>
      <vt:lpstr>PowerPoint Presentation</vt:lpstr>
      <vt:lpstr>PowerPoint Presentation</vt:lpstr>
      <vt:lpstr>Idea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Our contribution</vt:lpstr>
      <vt:lpstr>Future plan</vt:lpstr>
      <vt:lpstr>Questions and suggestions :)</vt:lpstr>
      <vt:lpstr>PowerPoint Presentation</vt:lpstr>
      <vt:lpstr>Network – Image to Image</vt:lpstr>
      <vt:lpstr>Network - Style transfer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Flat Colouring</dc:title>
  <dc:creator>wenshuo128@126.com</dc:creator>
  <cp:lastModifiedBy>wenshuo128@126.com</cp:lastModifiedBy>
  <cp:revision>420</cp:revision>
  <dcterms:created xsi:type="dcterms:W3CDTF">2020-10-28T18:29:43Z</dcterms:created>
  <dcterms:modified xsi:type="dcterms:W3CDTF">2021-04-18T18:22:14Z</dcterms:modified>
</cp:coreProperties>
</file>

<file path=docProps/thumbnail.jpeg>
</file>